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5" r:id="rId2"/>
    <p:sldId id="357" r:id="rId3"/>
    <p:sldId id="360" r:id="rId4"/>
    <p:sldId id="358" r:id="rId5"/>
    <p:sldId id="303" r:id="rId6"/>
    <p:sldId id="368" r:id="rId7"/>
    <p:sldId id="370" r:id="rId8"/>
    <p:sldId id="356" r:id="rId9"/>
    <p:sldId id="304" r:id="rId10"/>
    <p:sldId id="313" r:id="rId11"/>
    <p:sldId id="329" r:id="rId12"/>
    <p:sldId id="330" r:id="rId13"/>
    <p:sldId id="353" r:id="rId14"/>
    <p:sldId id="366" r:id="rId15"/>
    <p:sldId id="362" r:id="rId16"/>
    <p:sldId id="352" r:id="rId17"/>
  </p:sldIdLst>
  <p:sldSz cx="12192000" cy="6858000"/>
  <p:notesSz cx="9309100" cy="705326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3">
          <p15:clr>
            <a:srgbClr val="A4A3A4"/>
          </p15:clr>
        </p15:guide>
        <p15:guide id="2" pos="26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66"/>
    <a:srgbClr val="00B0F0"/>
    <a:srgbClr val="7EC9FF"/>
    <a:srgbClr val="CCFF99"/>
    <a:srgbClr val="FFFF81"/>
    <a:srgbClr val="F9BB00"/>
    <a:srgbClr val="FF0000"/>
    <a:srgbClr val="FF9900"/>
    <a:srgbClr val="CF940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56" y="-72"/>
      </p:cViewPr>
      <p:guideLst>
        <p:guide orient="horz" pos="2163"/>
        <p:guide pos="26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18069225721785"/>
          <c:y val="8.0532345059158378E-2"/>
          <c:w val="0.86973597440944883"/>
          <c:h val="0.76831115793845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Ceylinco</c:v>
                </c:pt>
              </c:strCache>
            </c:strRef>
          </c:tx>
          <c:spPr>
            <a:gradFill rotWithShape="1">
              <a:gsLst>
                <a:gs pos="0">
                  <a:srgbClr val="FF0000"/>
                </a:gs>
                <a:gs pos="98000">
                  <a:srgbClr val="FFFF00"/>
                </a:gs>
              </a:gsLst>
              <a:lin ang="5400000" scaled="1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1666666666666666E-3"/>
                  <c:y val="-1.9376814970826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D8C-4AFD-AE04-844A7E234D7F}"/>
                </c:ext>
              </c:extLst>
            </c:dLbl>
            <c:dLbl>
              <c:idx val="1"/>
              <c:layout>
                <c:manualLayout>
                  <c:x val="3.124999999999962E-3"/>
                  <c:y val="-1.7970329653470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D8C-4AFD-AE04-844A7E234D7F}"/>
                </c:ext>
              </c:extLst>
            </c:dLbl>
            <c:dLbl>
              <c:idx val="2"/>
              <c:layout>
                <c:manualLayout>
                  <c:x val="6.2499999999999622E-3"/>
                  <c:y val="-2.664240699517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D8C-4AFD-AE04-844A7E234D7F}"/>
                </c:ext>
              </c:extLst>
            </c:dLbl>
            <c:dLbl>
              <c:idx val="3"/>
              <c:layout>
                <c:manualLayout>
                  <c:x val="6.4615321522309708E-3"/>
                  <c:y val="-1.703302957008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D8C-4AFD-AE04-844A7E234D7F}"/>
                </c:ext>
              </c:extLst>
            </c:dLbl>
            <c:dLbl>
              <c:idx val="4"/>
              <c:layout>
                <c:manualLayout>
                  <c:x val="8.3333333333333332E-3"/>
                  <c:y val="-2.5783244984980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D8C-4AFD-AE04-844A7E234D7F}"/>
                </c:ext>
              </c:extLst>
            </c:dLbl>
            <c:dLbl>
              <c:idx val="5"/>
              <c:layout>
                <c:manualLayout>
                  <c:x val="6.3346456692913384E-3"/>
                  <c:y val="-2.0704627022714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8C-4AFD-AE04-844A7E234D7F}"/>
                </c:ext>
              </c:extLst>
            </c:dLbl>
            <c:dLbl>
              <c:idx val="6"/>
              <c:layout>
                <c:manualLayout>
                  <c:x val="-7.638800644811996E-17"/>
                  <c:y val="-2.4922120603083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B5-4C11-9938-018E79682B41}"/>
                </c:ext>
              </c:extLst>
            </c:dLbl>
            <c:dLbl>
              <c:idx val="7"/>
              <c:layout>
                <c:manualLayout>
                  <c:x val="0"/>
                  <c:y val="-2.039082594797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B5-4C11-9938-018E79682B41}"/>
                </c:ext>
              </c:extLst>
            </c:dLbl>
            <c:dLbl>
              <c:idx val="8"/>
              <c:layout>
                <c:manualLayout>
                  <c:x val="0"/>
                  <c:y val="-2.2656473275530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B5-4C11-9938-018E79682B41}"/>
                </c:ext>
              </c:extLst>
            </c:dLbl>
            <c:dLbl>
              <c:idx val="9"/>
              <c:layout>
                <c:manualLayout>
                  <c:x val="-1.0416666666666667E-3"/>
                  <c:y val="-2.7187767930636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B5-4C11-9938-018E79682B41}"/>
                </c:ext>
              </c:extLst>
            </c:dLbl>
            <c:numFmt formatCode="#,##0" sourceLinked="0"/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51.89143</c:v>
                </c:pt>
                <c:pt idx="1">
                  <c:v>52.712000000000003</c:v>
                </c:pt>
                <c:pt idx="2">
                  <c:v>57.377139999999997</c:v>
                </c:pt>
                <c:pt idx="3">
                  <c:v>63.4</c:v>
                </c:pt>
                <c:pt idx="4">
                  <c:v>66.102860000000007</c:v>
                </c:pt>
                <c:pt idx="5">
                  <c:v>69.42286</c:v>
                </c:pt>
                <c:pt idx="6">
                  <c:v>77.474289999999996</c:v>
                </c:pt>
                <c:pt idx="7">
                  <c:v>92.097139999999996</c:v>
                </c:pt>
                <c:pt idx="8">
                  <c:v>102.7257</c:v>
                </c:pt>
                <c:pt idx="9">
                  <c:v>109.64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8C-4AFD-AE04-844A7E234D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6178048"/>
        <c:axId val="106185472"/>
        <c:axId val="0"/>
      </c:bar3DChart>
      <c:catAx>
        <c:axId val="106178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Year</a:t>
                </a:r>
              </a:p>
            </c:rich>
          </c:tx>
          <c:layout>
            <c:manualLayout>
              <c:xMode val="edge"/>
              <c:yMode val="edge"/>
              <c:x val="0.50101295931758527"/>
              <c:y val="0.9243698378474424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85472"/>
        <c:crosses val="autoZero"/>
        <c:auto val="1"/>
        <c:lblAlgn val="ctr"/>
        <c:lblOffset val="100"/>
        <c:noMultiLvlLbl val="0"/>
      </c:catAx>
      <c:valAx>
        <c:axId val="10618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Premium Income</a:t>
                </a:r>
              </a:p>
            </c:rich>
          </c:tx>
          <c:layout>
            <c:manualLayout>
              <c:xMode val="edge"/>
              <c:yMode val="edge"/>
              <c:x val="2.2296587926509185E-2"/>
              <c:y val="0.288691101643361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7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2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00FEEB7-6AA2-4769-956F-0733A032FF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401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DCAAE4-7803-4508-9354-46BAD10434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401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pPr>
              <a:defRPr/>
            </a:pPr>
            <a:fld id="{A54C8B76-5047-4039-BC32-747561A6CEC2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ADB292-0DF4-4CBF-820F-FE76333DC6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99250"/>
            <a:ext cx="4033838" cy="35401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40CC75-82E6-4F11-BD5D-05AB4C5A12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3675" y="6699250"/>
            <a:ext cx="4033838" cy="35401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pPr>
              <a:defRPr/>
            </a:pPr>
            <a:fld id="{316376A5-F57F-48B7-A3ED-8AB7169A2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74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>
            <a:extLst>
              <a:ext uri="{FF2B5EF4-FFF2-40B4-BE49-F238E27FC236}">
                <a16:creationId xmlns:a16="http://schemas.microsoft.com/office/drawing/2014/main" xmlns="" id="{DB409647-AAB3-4B56-A7C1-8FD9D313E19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338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Date Placeholder 2">
            <a:extLst>
              <a:ext uri="{FF2B5EF4-FFF2-40B4-BE49-F238E27FC236}">
                <a16:creationId xmlns:a16="http://schemas.microsoft.com/office/drawing/2014/main" xmlns="" id="{F0458563-F0E4-4BFD-A27D-86DF1A31EF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73675" y="0"/>
            <a:ext cx="40338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53DB02E-66CE-4CE2-AF68-4B0E912406AF}" type="datetime1">
              <a:rPr lang="en-US" altLang="en-US"/>
              <a:pPr>
                <a:defRPr/>
              </a:pPr>
              <a:t>5/6/2019</a:t>
            </a:fld>
            <a:endParaRPr lang="en-US" altLang="en-US" sz="1200"/>
          </a:p>
        </p:txBody>
      </p:sp>
      <p:sp>
        <p:nvSpPr>
          <p:cNvPr id="2052" name="Slide Image Placeholder 3">
            <a:extLst>
              <a:ext uri="{FF2B5EF4-FFF2-40B4-BE49-F238E27FC236}">
                <a16:creationId xmlns:a16="http://schemas.microsoft.com/office/drawing/2014/main" xmlns="" id="{4531E549-7994-4DC1-A593-E54F7846F2B5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2538413" y="881063"/>
            <a:ext cx="42322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Notes Placeholder 4">
            <a:extLst>
              <a:ext uri="{FF2B5EF4-FFF2-40B4-BE49-F238E27FC236}">
                <a16:creationId xmlns:a16="http://schemas.microsoft.com/office/drawing/2014/main" xmlns="" id="{3558A95F-CFE9-4193-ACE1-3643C2194115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930275" y="3394075"/>
            <a:ext cx="744855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200">
                <a:latin typeface="Arial" panose="020B0604020202020204" pitchFamily="34" charset="0"/>
              </a:rPr>
              <a:t>Edit Master text styles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200">
                <a:latin typeface="Arial" panose="020B0604020202020204" pitchFamily="34" charset="0"/>
              </a:rPr>
              <a:t>Second level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200">
                <a:latin typeface="Arial" panose="020B0604020202020204" pitchFamily="34" charset="0"/>
              </a:rPr>
              <a:t>Third level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200">
                <a:latin typeface="Arial" panose="020B0604020202020204" pitchFamily="34" charset="0"/>
              </a:rPr>
              <a:t>Fourth level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200">
                <a:latin typeface="Arial" panose="020B0604020202020204" pitchFamily="34" charset="0"/>
              </a:rPr>
              <a:t>Fifth level</a:t>
            </a:r>
          </a:p>
        </p:txBody>
      </p:sp>
      <p:sp>
        <p:nvSpPr>
          <p:cNvPr id="2054" name="Footer Placeholder 5">
            <a:extLst>
              <a:ext uri="{FF2B5EF4-FFF2-40B4-BE49-F238E27FC236}">
                <a16:creationId xmlns:a16="http://schemas.microsoft.com/office/drawing/2014/main" xmlns="" id="{9F6AFDB7-6028-4136-AEB3-4C30B026D4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99250"/>
            <a:ext cx="40338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Slide Number Placeholder 6">
            <a:extLst>
              <a:ext uri="{FF2B5EF4-FFF2-40B4-BE49-F238E27FC236}">
                <a16:creationId xmlns:a16="http://schemas.microsoft.com/office/drawing/2014/main" xmlns="" id="{6BC5F459-914D-43E2-A33B-8465A4760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3675" y="6699250"/>
            <a:ext cx="40338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6482DBA-9294-4AC1-A7E7-3A53EBDBF568}" type="slidenum">
              <a:rPr lang="en-US" altLang="en-US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26690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94075"/>
            <a:ext cx="7448550" cy="2778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All </a:t>
            </a:r>
            <a:r>
              <a:rPr lang="en-US" dirty="0" err="1"/>
              <a:t>barse</a:t>
            </a:r>
            <a:r>
              <a:rPr lang="en-US" dirty="0"/>
              <a:t> </a:t>
            </a:r>
            <a:r>
              <a:rPr lang="en-US" dirty="0" err="1"/>
              <a:t>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82DBA-9294-4AC1-A7E7-3A53EBDBF568}" type="slidenum">
              <a:rPr lang="en-US" altLang="en-US" smtClean="0"/>
              <a:pPr>
                <a:defRPr/>
              </a:pPr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2634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94075"/>
            <a:ext cx="7448550" cy="2778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Kandy , </a:t>
            </a:r>
            <a:r>
              <a:rPr lang="en-US" dirty="0" err="1"/>
              <a:t>jafna</a:t>
            </a:r>
            <a:r>
              <a:rPr lang="en-US" dirty="0"/>
              <a:t>, Polonnaruwa, </a:t>
            </a:r>
            <a:r>
              <a:rPr lang="en-US" dirty="0" err="1"/>
              <a:t>mathara</a:t>
            </a:r>
            <a:r>
              <a:rPr lang="en-US" dirty="0"/>
              <a:t> , </a:t>
            </a:r>
            <a:r>
              <a:rPr lang="en-US" dirty="0" err="1"/>
              <a:t>galle</a:t>
            </a:r>
            <a:r>
              <a:rPr lang="en-US" dirty="0"/>
              <a:t>, Colombo , batty, </a:t>
            </a:r>
            <a:r>
              <a:rPr lang="en-US" dirty="0" err="1"/>
              <a:t>wich</a:t>
            </a:r>
            <a:r>
              <a:rPr lang="en-US" dirty="0"/>
              <a:t> dominates add an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482DBA-9294-4AC1-A7E7-3A53EBDBF568}" type="slidenum">
              <a:rPr lang="en-US" altLang="en-US" smtClean="0"/>
              <a:pPr>
                <a:defRPr/>
              </a:pPr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9506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03BC93-233C-4F4D-92AB-3BAE9F3B9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BB693-22D8-4869-BF27-466EB9B68F9B}" type="datetime1">
              <a:rPr lang="en-US" altLang="en-US"/>
              <a:pPr>
                <a:defRPr/>
              </a:pPr>
              <a:t>5/6/2019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B2BE2B-F387-406A-ADC7-50BBEE132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733FC4-86D1-49D6-8994-E15E063455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67EB-3010-42D6-8934-C2963CA6260E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1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6C8191-F65C-4A86-87E5-F285B8B72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9ED64-62FC-4E10-A74E-48E78D6EAA05}" type="datetime1">
              <a:rPr lang="en-US" altLang="en-US"/>
              <a:pPr>
                <a:defRPr/>
              </a:pPr>
              <a:t>5/6/2019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9E56C8-7FB0-43C2-9F28-1F7A94685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D074F6-EEB3-4FAC-AFCB-BA9711E184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BE185-0FB2-42C2-A26C-3297156AA492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8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1B9A6B-AF52-451F-A419-3AFBE9662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CC63F-DF70-424B-8EBE-C0D13E7AC90D}" type="datetime1">
              <a:rPr lang="en-US" altLang="en-US"/>
              <a:pPr>
                <a:defRPr/>
              </a:pPr>
              <a:t>5/6/2019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6C0C29-E2FB-4274-9CC6-7A2E84953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1C7F19-6900-4AC0-AAC4-1F50FB904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C978E-62B2-4CF4-95BA-0C867175FB86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6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2B213C-7F18-46D1-B85C-1B0300B87B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E8DD3-D64D-4780-83D2-5518738D64CA}" type="datetime1">
              <a:rPr lang="en-US" altLang="en-US"/>
              <a:pPr>
                <a:defRPr/>
              </a:pPr>
              <a:t>5/6/2019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B4F37D-5AFA-48CD-B3D0-B6DE538FE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2C7B4F-5A82-437F-B215-FFBA04F1B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7C7E-24CF-463F-AF86-37EAADCE998D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1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FC90DD-605F-4B39-BB39-733AA4AA3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3170-A012-4AC4-B62A-FADE4DDC2F0E}" type="datetime1">
              <a:rPr lang="en-US" altLang="en-US"/>
              <a:pPr>
                <a:defRPr/>
              </a:pPr>
              <a:t>5/6/2019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5659BD-5667-43FD-B68E-7764FFFEE3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FAEC55-B63D-4091-9154-1818AB12B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0B84B-D0E6-4A66-818B-4CBB38234393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1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84E9C32-7B6D-4A2B-84B8-8D0222C7AC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D5FD-1A59-4972-AE7A-6AC1C20B2D8C}" type="datetime1">
              <a:rPr lang="en-US" altLang="en-US"/>
              <a:pPr>
                <a:defRPr/>
              </a:pPr>
              <a:t>5/6/2019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E80E35F-4F07-41B2-B4C4-6842453BC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234C806-2CCB-4149-B1D3-E4D84168E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83E3C-858F-473A-B8D4-216B483A8B2C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0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3296B5B-DF8C-44D5-9358-5BC2CB4E2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CAB79-2F12-43CF-99FD-89559161C6C0}" type="datetime1">
              <a:rPr lang="en-US" altLang="en-US"/>
              <a:pPr>
                <a:defRPr/>
              </a:pPr>
              <a:t>5/6/2019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886637E-B33A-4F21-B953-2660B90BA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C2253BC-097D-4088-85AA-EAE76A2434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D0FB3-151A-4AA1-AED3-75356015BA2B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6DD0238-CD6D-4021-A69F-36AB8704ED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67E58-D28A-4951-8526-65416939904C}" type="datetime1">
              <a:rPr lang="en-US" altLang="en-US"/>
              <a:pPr>
                <a:defRPr/>
              </a:pPr>
              <a:t>5/6/2019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33423F1-98A0-44B4-AB0F-14A7CCF04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3307920-8DCB-4B4A-90B3-7AF78A7A3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224E-4EFC-46B4-BC20-BD9BFBC9DD61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2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5ABBAA2-0A2B-4C67-9F3F-E1670E8375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70258-FF70-4694-A775-249C6AF63A65}" type="datetime1">
              <a:rPr lang="en-US" altLang="en-US"/>
              <a:pPr>
                <a:defRPr/>
              </a:pPr>
              <a:t>5/6/2019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960A47C-5F91-4166-B9F0-F3DCC4060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F76DDCE-7A09-442A-BF9D-F5F5085FC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C2C01-4DA0-485A-AA17-F5A29AC57CFA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6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40B77B1-DCE5-4CBD-8BA6-69B61E0F4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DCB44-E38C-4FC1-B871-8317E08A517A}" type="datetime1">
              <a:rPr lang="en-US" altLang="en-US"/>
              <a:pPr>
                <a:defRPr/>
              </a:pPr>
              <a:t>5/6/2019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3CF9345-BD8A-4C2E-812F-5D33DD5D8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63F624F-66A9-4464-AF1C-32B1DCAA8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5C25-7790-4909-AB11-796C72AF71A4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00E7953-A114-4343-941B-88B27D582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79786-FE35-465F-A6D2-E1CE4C1B27D0}" type="datetime1">
              <a:rPr lang="en-US" altLang="en-US"/>
              <a:pPr>
                <a:defRPr/>
              </a:pPr>
              <a:t>5/6/2019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828F151-BB11-48E4-A7FB-AD9650C78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B6AB723-0027-4A27-AC0B-C95FF93D69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5D295-3D21-410B-81A5-0939E4BE565E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3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A9F6083-EB24-4993-ADB4-B8493C51B9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 Light" panose="020F0302020204030204" pitchFamily="34" charset="0"/>
              </a:rPr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A42151CE-B770-400D-A4D3-9990A163FF4F}"/>
              </a:ext>
            </a:extLst>
          </p:cNvPr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panose="020F0502020204030204" pitchFamily="34" charset="0"/>
              </a:rPr>
              <a:t>Edit Master text styles</a:t>
            </a:r>
          </a:p>
          <a:p>
            <a:pPr lvl="1"/>
            <a:r>
              <a:rPr lang="en-US" altLang="zh-CN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zh-CN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zh-CN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zh-CN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8" name="Date Placeholder 3">
            <a:extLst>
              <a:ext uri="{FF2B5EF4-FFF2-40B4-BE49-F238E27FC236}">
                <a16:creationId xmlns:a16="http://schemas.microsoft.com/office/drawing/2014/main" xmlns="" id="{AE686360-DC47-4038-B5FE-A2F8C1C322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D858593-EAA6-49C9-89CE-C40804593BCB}" type="datetime1">
              <a:rPr lang="en-US" altLang="en-US"/>
              <a:pPr>
                <a:defRPr/>
              </a:pPr>
              <a:t>5/6/2019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9" name="Footer Placeholder 4">
            <a:extLst>
              <a:ext uri="{FF2B5EF4-FFF2-40B4-BE49-F238E27FC236}">
                <a16:creationId xmlns:a16="http://schemas.microsoft.com/office/drawing/2014/main" xmlns="" id="{69E370D6-D26C-483E-9952-8E30229D38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Slide Number Placeholder 5">
            <a:extLst>
              <a:ext uri="{FF2B5EF4-FFF2-40B4-BE49-F238E27FC236}">
                <a16:creationId xmlns:a16="http://schemas.microsoft.com/office/drawing/2014/main" xmlns="" id="{4898934F-1F36-41A2-9215-AA5E206555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EC545EA-B2F4-4A78-908A-11BE5E74D653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charset="0"/>
          <a:cs typeface="等线 Light" charset="0"/>
          <a:sym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charset="0"/>
          <a:cs typeface="等线 Light" charset="0"/>
          <a:sym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charset="0"/>
          <a:cs typeface="等线 Light" charset="0"/>
          <a:sym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charset="0"/>
          <a:cs typeface="等线 Light" charset="0"/>
          <a:sym typeface="Calibri Light" panose="020F0302020204030204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charset="0"/>
          <a:cs typeface="等线 Light" charset="0"/>
          <a:sym typeface="Calibri Light" panose="020F0302020204030204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charset="0"/>
          <a:cs typeface="等线 Light" charset="0"/>
          <a:sym typeface="Calibri Light" panose="020F0302020204030204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charset="0"/>
          <a:cs typeface="等线 Light" charset="0"/>
          <a:sym typeface="Calibri Light" panose="020F0302020204030204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charset="0"/>
          <a:cs typeface="等线 Light" charset="0"/>
          <a:sym typeface="Calibri Light" panose="020F0302020204030204" pitchFamily="34" charset="0"/>
        </a:defRPr>
      </a:lvl9pPr>
    </p:titleStyle>
    <p:bodyStyle>
      <a:lvl1pPr marL="228600" indent="-228600" algn="l" defTabSz="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6.png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C65E3637-7D42-486D-BA65-6FBEE6BB0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588"/>
            <a:ext cx="12206287" cy="40989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  <a:gs pos="100000">
                <a:srgbClr val="832B2B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b="1">
              <a:solidFill>
                <a:schemeClr val="bg1"/>
              </a:solidFill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3075" name="Picture 6">
            <a:extLst>
              <a:ext uri="{FF2B5EF4-FFF2-40B4-BE49-F238E27FC236}">
                <a16:creationId xmlns:a16="http://schemas.microsoft.com/office/drawing/2014/main" xmlns="" id="{323CED48-4D68-465C-8B4F-37C771B35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4408488"/>
            <a:ext cx="21367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1">
            <a:extLst>
              <a:ext uri="{FF2B5EF4-FFF2-40B4-BE49-F238E27FC236}">
                <a16:creationId xmlns:a16="http://schemas.microsoft.com/office/drawing/2014/main" xmlns="" id="{6F9D52A1-C425-4CDC-BD59-C466BBAC5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365250"/>
            <a:ext cx="116411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5000" b="1" dirty="0">
                <a:solidFill>
                  <a:schemeClr val="bg1"/>
                </a:solidFill>
                <a:ea typeface="Open Sans" pitchFamily="2" charset="0"/>
                <a:cs typeface="Open Sans" pitchFamily="2" charset="0"/>
                <a:sym typeface="Open Sans" pitchFamily="2" charset="0"/>
              </a:rPr>
              <a:t>CEYLINCO GENERAL INSURANCE LIMITED</a:t>
            </a:r>
            <a:endParaRPr lang="en-US" altLang="zh-CN" sz="5000" b="1" dirty="0"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>
            <a:extLst>
              <a:ext uri="{FF2B5EF4-FFF2-40B4-BE49-F238E27FC236}">
                <a16:creationId xmlns:a16="http://schemas.microsoft.com/office/drawing/2014/main" xmlns="" id="{F9AC67BB-5823-4280-B7B3-D574B459D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37" y="1337632"/>
            <a:ext cx="11643957" cy="589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6858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marL="461963" indent="-461963" eaLnBrk="1" hangingPunct="1">
              <a:lnSpc>
                <a:spcPts val="4800"/>
              </a:lnSpc>
              <a:spcBef>
                <a:spcPts val="0"/>
              </a:spcBef>
              <a:buSzPct val="69000"/>
              <a:buFont typeface="Wingdings" panose="05000000000000000000" pitchFamily="2" charset="2"/>
              <a:buChar char="Ø"/>
            </a:pPr>
            <a:r>
              <a:rPr lang="en-US" altLang="en-US" sz="3200" b="1" dirty="0">
                <a:ea typeface="Microsoft Himalaya" panose="01010100010101010101" pitchFamily="2" charset="0"/>
                <a:cs typeface="Calibri" panose="020F0502020204030204" pitchFamily="34" charset="0"/>
              </a:rPr>
              <a:t>People's Insurance Company of the year (POP Awards) </a:t>
            </a:r>
          </a:p>
          <a:p>
            <a:pPr marL="461963" indent="0" eaLnBrk="1" hangingPunct="1">
              <a:lnSpc>
                <a:spcPts val="4800"/>
              </a:lnSpc>
              <a:spcBef>
                <a:spcPts val="0"/>
              </a:spcBef>
              <a:buSzPct val="69000"/>
              <a:buNone/>
            </a:pPr>
            <a:r>
              <a:rPr lang="en-US" altLang="en-US" sz="3200" b="1" dirty="0">
                <a:ea typeface="Microsoft Himalaya" panose="01010100010101010101" pitchFamily="2" charset="0"/>
                <a:cs typeface="Calibri" panose="020F0502020204030204" pitchFamily="34" charset="0"/>
              </a:rPr>
              <a:t>2006 to 2019</a:t>
            </a:r>
          </a:p>
          <a:p>
            <a:pPr marL="461963" indent="-461963" eaLnBrk="1" hangingPunct="1">
              <a:lnSpc>
                <a:spcPts val="4800"/>
              </a:lnSpc>
              <a:spcBef>
                <a:spcPts val="0"/>
              </a:spcBef>
              <a:buSzPct val="69000"/>
              <a:buFont typeface="Wingdings" panose="05000000000000000000" pitchFamily="2" charset="2"/>
              <a:buChar char="Ø"/>
            </a:pPr>
            <a:r>
              <a:rPr lang="en-US" altLang="en-US" sz="3200" b="1" dirty="0">
                <a:ea typeface="Microsoft Himalaya" panose="01010100010101010101" pitchFamily="2" charset="0"/>
                <a:cs typeface="Calibri" panose="020F0502020204030204" pitchFamily="34" charset="0"/>
              </a:rPr>
              <a:t>Only insurance company in 'Business Today Top 10' - 2018</a:t>
            </a:r>
            <a:endParaRPr lang="en-US" altLang="zh-CN" sz="3200" b="1" dirty="0">
              <a:ea typeface="Microsoft Himalaya" panose="01010100010101010101" pitchFamily="2" charset="0"/>
              <a:cs typeface="Calibri" panose="020F0502020204030204" pitchFamily="34" charset="0"/>
            </a:endParaRPr>
          </a:p>
          <a:p>
            <a:pPr marL="461963" indent="-461963" eaLnBrk="1" hangingPunct="1">
              <a:lnSpc>
                <a:spcPts val="4800"/>
              </a:lnSpc>
              <a:spcBef>
                <a:spcPts val="0"/>
              </a:spcBef>
              <a:buSzPct val="69000"/>
              <a:buFont typeface="Wingdings" panose="05000000000000000000" pitchFamily="2" charset="2"/>
              <a:buChar char="Ø"/>
            </a:pPr>
            <a:r>
              <a:rPr lang="en-US" altLang="en-US" sz="3200" b="1" dirty="0">
                <a:ea typeface="Microsoft Himalaya" panose="01010100010101010101" pitchFamily="2" charset="0"/>
                <a:cs typeface="Calibri" panose="020F0502020204030204" pitchFamily="34" charset="0"/>
              </a:rPr>
              <a:t>Gold Award at the National Business Excellence  Awards 			                      (Year - 2008, 2010, 2011, 2012 &amp; 2013)</a:t>
            </a:r>
          </a:p>
          <a:p>
            <a:pPr marL="461963" indent="-461963" eaLnBrk="1" hangingPunct="1">
              <a:lnSpc>
                <a:spcPts val="4800"/>
              </a:lnSpc>
              <a:spcBef>
                <a:spcPts val="0"/>
              </a:spcBef>
              <a:buSzPct val="69000"/>
              <a:buFont typeface="Wingdings" panose="05000000000000000000" pitchFamily="2" charset="2"/>
              <a:buChar char="Ø"/>
            </a:pPr>
            <a:r>
              <a:rPr lang="en-US" altLang="zh-CN" sz="3200" b="1" dirty="0">
                <a:ea typeface="Microsoft Himalaya" panose="01010100010101010101" pitchFamily="2" charset="0"/>
                <a:cs typeface="Calibri" panose="020F0502020204030204" pitchFamily="34" charset="0"/>
              </a:rPr>
              <a:t>No 1 Service Brand in Sri Lanka - 2004, 2005 &amp; 2008</a:t>
            </a:r>
          </a:p>
          <a:p>
            <a:pPr marL="461963" indent="-461963" eaLnBrk="1" hangingPunct="1">
              <a:lnSpc>
                <a:spcPts val="4800"/>
              </a:lnSpc>
              <a:spcBef>
                <a:spcPts val="0"/>
              </a:spcBef>
              <a:buSzPct val="69000"/>
              <a:buFont typeface="Wingdings" panose="05000000000000000000" pitchFamily="2" charset="2"/>
              <a:buChar char="Ø"/>
            </a:pPr>
            <a:r>
              <a:rPr lang="en-US" altLang="zh-CN" sz="3200" b="1" dirty="0">
                <a:ea typeface="Microsoft Himalaya" panose="01010100010101010101" pitchFamily="2" charset="0"/>
                <a:cs typeface="Calibri" panose="020F0502020204030204" pitchFamily="34" charset="0"/>
              </a:rPr>
              <a:t>Brand of the year – 2005</a:t>
            </a:r>
          </a:p>
          <a:p>
            <a:pPr marL="461963" indent="-461963" eaLnBrk="1" hangingPunct="1">
              <a:lnSpc>
                <a:spcPts val="4800"/>
              </a:lnSpc>
              <a:spcBef>
                <a:spcPts val="0"/>
              </a:spcBef>
              <a:buSzPct val="69000"/>
              <a:buFont typeface="Wingdings" panose="05000000000000000000" pitchFamily="2" charset="2"/>
              <a:buChar char="Ø"/>
            </a:pPr>
            <a:r>
              <a:rPr lang="en-US" altLang="zh-CN" sz="3200" b="1" dirty="0">
                <a:ea typeface="Microsoft Himalaya" panose="01010100010101010101" pitchFamily="2" charset="0"/>
                <a:cs typeface="Calibri" panose="020F0502020204030204" pitchFamily="34" charset="0"/>
              </a:rPr>
              <a:t>Innovative Brand in Sri Lanka – 2005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592D18F-A20E-4C2B-BF19-5804027B6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4438"/>
            <a:ext cx="12192000" cy="66044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chemeClr val="bg1"/>
              </a:solidFill>
              <a:latin typeface="Open Sans" panose="020B0606030504020204" pitchFamily="34" charset="0"/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48B04B9-D8ED-4B2F-8800-0660E792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2144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  <a:gs pos="100000">
                <a:srgbClr val="832B2B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b="1" dirty="0">
              <a:solidFill>
                <a:schemeClr val="bg1"/>
              </a:solidFill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1FD88915-3BE4-41A4-8924-A6D53F616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60" y="84138"/>
            <a:ext cx="10699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D73F2D1-97D1-4590-9414-D87F35F46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43" y="15683"/>
            <a:ext cx="10386657" cy="12144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000" b="1" dirty="0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AWARDS</a:t>
            </a:r>
            <a:r>
              <a:rPr lang="en-US" altLang="zh-CN" sz="6000" b="1" dirty="0">
                <a:ea typeface="SimSun" panose="02010600030101010101" pitchFamily="2" charset="-122"/>
                <a:sym typeface="Open Sans" panose="020B0606030504020204" pitchFamily="34" charset="0"/>
              </a:rPr>
              <a:t> &amp; ACCOLADES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  <p:bldP spid="10244" grpId="1" build="p" autoUpdateAnimBg="0"/>
      <p:bldP spid="10244" grpId="2" build="p" autoUpdateAnimBg="0"/>
      <p:bldP spid="10244" grpId="3" build="p" autoUpdateAnimBg="0"/>
      <p:bldP spid="10244" grpId="4" build="p" autoUpdateAnimBg="0"/>
      <p:bldP spid="10244" grpId="5" build="p" autoUpdateAnimBg="0"/>
      <p:bldP spid="10244" grpId="6" build="p" autoUpdateAnimBg="0"/>
      <p:bldP spid="10244" grpId="7" build="p" autoUpdateAnimBg="0"/>
      <p:bldP spid="10244" grpId="8" build="p" autoUpdateAnimBg="0"/>
      <p:bldP spid="10244" grpId="9" build="p" autoUpdateAnimBg="0"/>
      <p:bldP spid="10244" grpId="10" build="p" autoUpdateAnimBg="0"/>
      <p:bldP spid="10244" grpId="11" build="p" autoUpdateAnimBg="0"/>
      <p:bldP spid="10244" grpId="12" build="p" autoUpdateAnimBg="0"/>
      <p:bldP spid="10244" grpId="13" build="p" autoUpdateAnimBg="0"/>
      <p:bldP spid="10244" grpId="14" build="p" autoUpdateAnimBg="0"/>
      <p:bldP spid="10244" grpId="15" build="p" autoUpdateAnimBg="0"/>
      <p:bldP spid="10244" grpId="16" build="p" autoUpdateAnimBg="0"/>
      <p:bldP spid="10244" grpId="17" build="p" autoUpdateAnimBg="0"/>
      <p:bldP spid="10244" grpId="18" build="p" autoUpdateAnimBg="0"/>
      <p:bldP spid="10244" grpId="19" build="p" autoUpdateAnimBg="0"/>
      <p:bldP spid="10244" grpId="20" build="p" autoUpdateAnimBg="0"/>
      <p:bldP spid="10244" grpId="21" build="p" autoUpdateAnimBg="0"/>
      <p:bldP spid="6" grpId="0" animBg="1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>
            <a:extLst>
              <a:ext uri="{FF2B5EF4-FFF2-40B4-BE49-F238E27FC236}">
                <a16:creationId xmlns:a16="http://schemas.microsoft.com/office/drawing/2014/main" xmlns="" id="{4510CA0A-9FDD-407B-A774-8780A3D64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66750"/>
            <a:ext cx="7567613" cy="614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6858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buFont typeface="Arial" panose="020B0604020202020204" pitchFamily="34" charset="0"/>
              <a:buNone/>
            </a:pPr>
            <a:endParaRPr lang="en-US" altLang="zh-CN" sz="4000">
              <a:latin typeface="Corbel" panose="020B0503020204020204" pitchFamily="34" charset="0"/>
              <a:ea typeface="SimSun" panose="02010600030101010101" pitchFamily="2" charset="-122"/>
            </a:endParaRPr>
          </a:p>
          <a:p>
            <a:pPr eaLnBrk="1" hangingPunct="1">
              <a:lnSpc>
                <a:spcPct val="55000"/>
              </a:lnSpc>
              <a:buFont typeface="Arial" panose="020B0604020202020204" pitchFamily="34" charset="0"/>
              <a:buNone/>
            </a:pPr>
            <a:endParaRPr lang="en-US" altLang="zh-CN" sz="4000">
              <a:latin typeface="Corbel" panose="020B0503020204020204" pitchFamily="34" charset="0"/>
              <a:ea typeface="SimSun" panose="02010600030101010101" pitchFamily="2" charset="-122"/>
            </a:endParaRPr>
          </a:p>
        </p:txBody>
      </p:sp>
      <p:graphicFrame>
        <p:nvGraphicFramePr>
          <p:cNvPr id="18438" name="Object 6">
            <a:extLst>
              <a:ext uri="{FF2B5EF4-FFF2-40B4-BE49-F238E27FC236}">
                <a16:creationId xmlns:a16="http://schemas.microsoft.com/office/drawing/2014/main" xmlns="" id="{981A1697-D18E-4C27-8E49-0F2D79C260A9}"/>
              </a:ext>
            </a:extLst>
          </p:cNvPr>
          <p:cNvGraphicFramePr>
            <a:graphicFrameLocks/>
          </p:cNvGraphicFramePr>
          <p:nvPr/>
        </p:nvGraphicFramePr>
        <p:xfrm>
          <a:off x="4876800" y="274638"/>
          <a:ext cx="1141413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5" r:id="rId3" imgW="1460621" imgH="1489655" progId="Paint.Picture">
                  <p:embed/>
                </p:oleObj>
              </mc:Choice>
              <mc:Fallback>
                <p:oleObj r:id="rId3" imgW="1460621" imgH="1489655" progId="Paint.Picture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4638"/>
                        <a:ext cx="1141413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itle 1">
            <a:extLst>
              <a:ext uri="{FF2B5EF4-FFF2-40B4-BE49-F238E27FC236}">
                <a16:creationId xmlns:a16="http://schemas.microsoft.com/office/drawing/2014/main" xmlns="" id="{8BF24A31-6D53-4A1A-9718-F5B8CA13C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712788"/>
            <a:ext cx="3656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ea typeface="Open Sans" pitchFamily="2" charset="0"/>
                <a:cs typeface="Open Sans" pitchFamily="2" charset="0"/>
                <a:sym typeface="Open Sans" pitchFamily="2" charset="0"/>
              </a:rPr>
              <a:t> Motor Insurance</a:t>
            </a:r>
            <a:endParaRPr lang="en-US" altLang="zh-CN" sz="3600" b="1" dirty="0"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Open Sans" pitchFamily="2" charset="0"/>
              <a:cs typeface="Open Sans" pitchFamily="2" charset="0"/>
              <a:sym typeface="Open Sans" pitchFamily="2" charset="0"/>
            </a:endParaRPr>
          </a:p>
        </p:txBody>
      </p:sp>
      <p:graphicFrame>
        <p:nvGraphicFramePr>
          <p:cNvPr id="18440" name="Object 8">
            <a:extLst>
              <a:ext uri="{FF2B5EF4-FFF2-40B4-BE49-F238E27FC236}">
                <a16:creationId xmlns:a16="http://schemas.microsoft.com/office/drawing/2014/main" xmlns="" id="{08D00470-E173-4877-A634-E5E1966F52F9}"/>
              </a:ext>
            </a:extLst>
          </p:cNvPr>
          <p:cNvGraphicFramePr>
            <a:graphicFrameLocks/>
          </p:cNvGraphicFramePr>
          <p:nvPr/>
        </p:nvGraphicFramePr>
        <p:xfrm>
          <a:off x="4921250" y="1541463"/>
          <a:ext cx="11096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6" r:id="rId5" imgW="1432361" imgH="1441527" progId="Paint.Picture">
                  <p:embed/>
                </p:oleObj>
              </mc:Choice>
              <mc:Fallback>
                <p:oleObj r:id="rId5" imgW="1432361" imgH="1441527" progId="Paint.Picture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1541463"/>
                        <a:ext cx="11096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itle 1">
            <a:extLst>
              <a:ext uri="{FF2B5EF4-FFF2-40B4-BE49-F238E27FC236}">
                <a16:creationId xmlns:a16="http://schemas.microsoft.com/office/drawing/2014/main" xmlns="" id="{8643196D-DF40-404C-81AC-80C520195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5" y="1939925"/>
            <a:ext cx="336073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ea typeface="Open Sans" pitchFamily="2" charset="0"/>
                <a:cs typeface="Open Sans" pitchFamily="2" charset="0"/>
                <a:sym typeface="Open Sans" pitchFamily="2" charset="0"/>
              </a:rPr>
              <a:t>Fire Insurance</a:t>
            </a:r>
            <a:endParaRPr lang="en-US" altLang="zh-CN" sz="3600" b="1" dirty="0"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Open Sans" pitchFamily="2" charset="0"/>
              <a:cs typeface="Open Sans" pitchFamily="2" charset="0"/>
              <a:sym typeface="Open Sans" pitchFamily="2" charset="0"/>
            </a:endParaRPr>
          </a:p>
        </p:txBody>
      </p:sp>
      <p:graphicFrame>
        <p:nvGraphicFramePr>
          <p:cNvPr id="18442" name="Object 10">
            <a:extLst>
              <a:ext uri="{FF2B5EF4-FFF2-40B4-BE49-F238E27FC236}">
                <a16:creationId xmlns:a16="http://schemas.microsoft.com/office/drawing/2014/main" xmlns="" id="{429EE9D0-B27F-4591-8829-DC64426A69B4}"/>
              </a:ext>
            </a:extLst>
          </p:cNvPr>
          <p:cNvGraphicFramePr>
            <a:graphicFrameLocks/>
          </p:cNvGraphicFramePr>
          <p:nvPr/>
        </p:nvGraphicFramePr>
        <p:xfrm>
          <a:off x="4830763" y="4157663"/>
          <a:ext cx="11874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7" r:id="rId7" imgW="1518302" imgH="1393795" progId="Paint.Picture">
                  <p:embed/>
                </p:oleObj>
              </mc:Choice>
              <mc:Fallback>
                <p:oleObj r:id="rId7" imgW="1518302" imgH="1393795" progId="Paint.Picture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763" y="4157663"/>
                        <a:ext cx="118745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Title 1">
            <a:extLst>
              <a:ext uri="{FF2B5EF4-FFF2-40B4-BE49-F238E27FC236}">
                <a16:creationId xmlns:a16="http://schemas.microsoft.com/office/drawing/2014/main" xmlns="" id="{A6AF3621-FE20-414D-8A10-314E974C0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4545013"/>
            <a:ext cx="50165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ea typeface="Open Sans" pitchFamily="2" charset="0"/>
                <a:cs typeface="Open Sans" pitchFamily="2" charset="0"/>
                <a:sym typeface="Open Sans" pitchFamily="2" charset="0"/>
              </a:rPr>
              <a:t>Miscellaneous Insurance</a:t>
            </a:r>
            <a:endParaRPr lang="en-US" altLang="zh-CN" sz="3600" b="1" dirty="0"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Open Sans" pitchFamily="2" charset="0"/>
              <a:cs typeface="Open Sans" pitchFamily="2" charset="0"/>
              <a:sym typeface="Open Sans" pitchFamily="2" charset="0"/>
            </a:endParaRPr>
          </a:p>
        </p:txBody>
      </p:sp>
      <p:graphicFrame>
        <p:nvGraphicFramePr>
          <p:cNvPr id="18444" name="Object 9">
            <a:extLst>
              <a:ext uri="{FF2B5EF4-FFF2-40B4-BE49-F238E27FC236}">
                <a16:creationId xmlns:a16="http://schemas.microsoft.com/office/drawing/2014/main" xmlns="" id="{1A8AC26A-8BE9-43C0-A48B-3C3C37DDC845}"/>
              </a:ext>
            </a:extLst>
          </p:cNvPr>
          <p:cNvGraphicFramePr>
            <a:graphicFrameLocks/>
          </p:cNvGraphicFramePr>
          <p:nvPr/>
        </p:nvGraphicFramePr>
        <p:xfrm>
          <a:off x="4921250" y="2846388"/>
          <a:ext cx="10318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8" r:id="rId9" imgW="1365517" imgH="1336516" progId="Paint.Picture">
                  <p:embed/>
                </p:oleObj>
              </mc:Choice>
              <mc:Fallback>
                <p:oleObj r:id="rId9" imgW="1365517" imgH="1336516" progId="Paint.Picture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2846388"/>
                        <a:ext cx="10318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Title 1">
            <a:extLst>
              <a:ext uri="{FF2B5EF4-FFF2-40B4-BE49-F238E27FC236}">
                <a16:creationId xmlns:a16="http://schemas.microsoft.com/office/drawing/2014/main" xmlns="" id="{50D2F61D-F25A-425A-AA88-A410879C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150" y="3282950"/>
            <a:ext cx="36560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ea typeface="Open Sans" pitchFamily="2" charset="0"/>
                <a:cs typeface="Open Sans" pitchFamily="2" charset="0"/>
                <a:sym typeface="Open Sans" pitchFamily="2" charset="0"/>
              </a:rPr>
              <a:t> Shop Insurance</a:t>
            </a:r>
            <a:endParaRPr lang="en-US" altLang="zh-CN" sz="3600" b="1" dirty="0"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Open Sans" pitchFamily="2" charset="0"/>
              <a:cs typeface="Open Sans" pitchFamily="2" charset="0"/>
              <a:sym typeface="Open Sans" pitchFamily="2" charset="0"/>
            </a:endParaRPr>
          </a:p>
        </p:txBody>
      </p:sp>
      <p:graphicFrame>
        <p:nvGraphicFramePr>
          <p:cNvPr id="18446" name="Object 8">
            <a:extLst>
              <a:ext uri="{FF2B5EF4-FFF2-40B4-BE49-F238E27FC236}">
                <a16:creationId xmlns:a16="http://schemas.microsoft.com/office/drawing/2014/main" xmlns="" id="{ECB391EE-946A-42DD-83E5-FBBFC5FD5C84}"/>
              </a:ext>
            </a:extLst>
          </p:cNvPr>
          <p:cNvGraphicFramePr>
            <a:graphicFrameLocks/>
          </p:cNvGraphicFramePr>
          <p:nvPr/>
        </p:nvGraphicFramePr>
        <p:xfrm>
          <a:off x="4937125" y="5383213"/>
          <a:ext cx="1046163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9" r:id="rId11" imgW="1393795" imgH="1327321" progId="Paint.Picture">
                  <p:embed/>
                </p:oleObj>
              </mc:Choice>
              <mc:Fallback>
                <p:oleObj r:id="rId11" imgW="1393795" imgH="1327321" progId="Paint.Picture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5383213"/>
                        <a:ext cx="1046163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Title 1">
            <a:extLst>
              <a:ext uri="{FF2B5EF4-FFF2-40B4-BE49-F238E27FC236}">
                <a16:creationId xmlns:a16="http://schemas.microsoft.com/office/drawing/2014/main" xmlns="" id="{0C11C601-EDD4-4BA0-B0DF-DDC2A981A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988" y="5770563"/>
            <a:ext cx="365442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ea typeface="Open Sans" pitchFamily="2" charset="0"/>
                <a:cs typeface="Open Sans" pitchFamily="2" charset="0"/>
                <a:sym typeface="Open Sans" pitchFamily="2" charset="0"/>
              </a:rPr>
              <a:t> Travel Insurance</a:t>
            </a:r>
            <a:endParaRPr lang="en-US" altLang="zh-CN" sz="3600" b="1" dirty="0"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Open Sans" pitchFamily="2" charset="0"/>
              <a:cs typeface="Open Sans" pitchFamily="2" charset="0"/>
              <a:sym typeface="Open Sans" pitchFamily="2" charset="0"/>
            </a:endParaRPr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xmlns="" id="{87B97AD3-9A61-40C7-873F-7E21AEFC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0"/>
            <a:ext cx="81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F3226C0-BB36-4037-9DFE-20D14F5B5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0"/>
            <a:ext cx="3935412" cy="686911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  <a:gs pos="100000">
                <a:srgbClr val="832B2B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6000" b="1" dirty="0"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9AA52D2E-4AD4-45D9-901A-99C566FA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6" y="5586064"/>
            <a:ext cx="1187450" cy="119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670BD72-650D-4E8B-A6D3-084EC1164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680210"/>
            <a:ext cx="3935412" cy="22507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b="1" dirty="0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INSURANCE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000" b="1" dirty="0">
                <a:ea typeface="SimSun" panose="02010600030101010101" pitchFamily="2" charset="-122"/>
                <a:sym typeface="Open Sans" panose="020B0606030504020204" pitchFamily="34" charset="0"/>
              </a:rPr>
              <a:t>PRODUCTS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uild="p" autoUpdateAnimBg="0"/>
      <p:bldP spid="18441" grpId="0" build="p" autoUpdateAnimBg="0"/>
      <p:bldP spid="18443" grpId="0" build="p" autoUpdateAnimBg="0"/>
      <p:bldP spid="18445" grpId="0" build="p" autoUpdateAnimBg="0"/>
      <p:bldP spid="18447" grpId="0" build="p" autoUpdateAnimBg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4">
            <a:extLst>
              <a:ext uri="{FF2B5EF4-FFF2-40B4-BE49-F238E27FC236}">
                <a16:creationId xmlns:a16="http://schemas.microsoft.com/office/drawing/2014/main" xmlns="" id="{C8C4F105-5C39-418E-B449-D46A43E06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0"/>
            <a:ext cx="3959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xmlns="" id="{9848CEC3-C4A7-4171-9A7C-94DB7BBDD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33825" cy="686911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  <a:gs pos="100000">
                <a:srgbClr val="832B2B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6000" b="1" dirty="0"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xmlns="" id="{0CFC33AC-9428-47DE-829C-F5248CD5E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66750"/>
            <a:ext cx="7567613" cy="614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6858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buFont typeface="Arial" panose="020B0604020202020204" pitchFamily="34" charset="0"/>
              <a:buNone/>
            </a:pPr>
            <a:endParaRPr lang="en-US" altLang="zh-CN" sz="4000">
              <a:latin typeface="Corbel" panose="020B0503020204020204" pitchFamily="34" charset="0"/>
              <a:ea typeface="SimSun" panose="02010600030101010101" pitchFamily="2" charset="-122"/>
            </a:endParaRPr>
          </a:p>
          <a:p>
            <a:pPr eaLnBrk="1" hangingPunct="1">
              <a:lnSpc>
                <a:spcPct val="55000"/>
              </a:lnSpc>
              <a:buFont typeface="Arial" panose="020B0604020202020204" pitchFamily="34" charset="0"/>
              <a:buNone/>
            </a:pPr>
            <a:endParaRPr lang="en-US" altLang="zh-CN" sz="4000">
              <a:latin typeface="Corbel" panose="020B0503020204020204" pitchFamily="34" charset="0"/>
              <a:ea typeface="SimSun" panose="02010600030101010101" pitchFamily="2" charset="-122"/>
            </a:endParaRPr>
          </a:p>
        </p:txBody>
      </p:sp>
      <p:graphicFrame>
        <p:nvGraphicFramePr>
          <p:cNvPr id="19462" name="Object 6">
            <a:extLst>
              <a:ext uri="{FF2B5EF4-FFF2-40B4-BE49-F238E27FC236}">
                <a16:creationId xmlns:a16="http://schemas.microsoft.com/office/drawing/2014/main" xmlns="" id="{62EA7D11-0763-4752-8FA2-FC51391CE1D5}"/>
              </a:ext>
            </a:extLst>
          </p:cNvPr>
          <p:cNvGraphicFramePr>
            <a:graphicFrameLocks/>
          </p:cNvGraphicFramePr>
          <p:nvPr/>
        </p:nvGraphicFramePr>
        <p:xfrm>
          <a:off x="4822825" y="3956050"/>
          <a:ext cx="11874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4" r:id="rId4" imgW="1421304" imgH="1450305" progId="Paint.Picture">
                  <p:embed/>
                </p:oleObj>
              </mc:Choice>
              <mc:Fallback>
                <p:oleObj r:id="rId4" imgW="1421304" imgH="1450305" progId="Paint.Picture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5" y="3956050"/>
                        <a:ext cx="118745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>
            <a:extLst>
              <a:ext uri="{FF2B5EF4-FFF2-40B4-BE49-F238E27FC236}">
                <a16:creationId xmlns:a16="http://schemas.microsoft.com/office/drawing/2014/main" xmlns="" id="{E995311D-0C6E-4FF7-90CF-226B7A2E175F}"/>
              </a:ext>
            </a:extLst>
          </p:cNvPr>
          <p:cNvGraphicFramePr>
            <a:graphicFrameLocks/>
          </p:cNvGraphicFramePr>
          <p:nvPr/>
        </p:nvGraphicFramePr>
        <p:xfrm>
          <a:off x="4864100" y="1536700"/>
          <a:ext cx="105092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5" r:id="rId6" imgW="1336516" imgH="1308223" progId="Paint.Picture">
                  <p:embed/>
                </p:oleObj>
              </mc:Choice>
              <mc:Fallback>
                <p:oleObj r:id="rId6" imgW="1336516" imgH="1308223" progId="Paint.Picture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1536700"/>
                        <a:ext cx="1050925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itle 1">
            <a:extLst>
              <a:ext uri="{FF2B5EF4-FFF2-40B4-BE49-F238E27FC236}">
                <a16:creationId xmlns:a16="http://schemas.microsoft.com/office/drawing/2014/main" xmlns="" id="{5BC0AB26-A828-4CBA-9663-5A21491B8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4394200"/>
            <a:ext cx="3656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ea typeface="Open Sans" pitchFamily="2" charset="0"/>
                <a:cs typeface="Open Sans" pitchFamily="2" charset="0"/>
                <a:sym typeface="Open Sans" pitchFamily="2" charset="0"/>
              </a:rPr>
              <a:t> Health Insurance</a:t>
            </a:r>
            <a:endParaRPr lang="en-US" altLang="zh-CN" sz="3600" b="1" dirty="0"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Open Sans" pitchFamily="2" charset="0"/>
              <a:cs typeface="Open Sans" pitchFamily="2" charset="0"/>
              <a:sym typeface="Open Sans" pitchFamily="2" charset="0"/>
            </a:endParaRPr>
          </a:p>
        </p:txBody>
      </p:sp>
      <p:sp>
        <p:nvSpPr>
          <p:cNvPr id="19465" name="Title 1">
            <a:extLst>
              <a:ext uri="{FF2B5EF4-FFF2-40B4-BE49-F238E27FC236}">
                <a16:creationId xmlns:a16="http://schemas.microsoft.com/office/drawing/2014/main" xmlns="" id="{F776F3C1-5E92-43D6-9722-9C0550FC6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1852613"/>
            <a:ext cx="323056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ea typeface="Open Sans" pitchFamily="2" charset="0"/>
                <a:cs typeface="Open Sans" pitchFamily="2" charset="0"/>
                <a:sym typeface="Open Sans" pitchFamily="2" charset="0"/>
              </a:rPr>
              <a:t>  Title Insurance</a:t>
            </a:r>
            <a:endParaRPr lang="en-US" altLang="zh-CN" sz="3600" b="1" dirty="0"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Open Sans" pitchFamily="2" charset="0"/>
              <a:cs typeface="Open Sans" pitchFamily="2" charset="0"/>
              <a:sym typeface="Open Sans" pitchFamily="2" charset="0"/>
            </a:endParaRPr>
          </a:p>
        </p:txBody>
      </p:sp>
      <p:graphicFrame>
        <p:nvGraphicFramePr>
          <p:cNvPr id="19466" name="Object 12">
            <a:extLst>
              <a:ext uri="{FF2B5EF4-FFF2-40B4-BE49-F238E27FC236}">
                <a16:creationId xmlns:a16="http://schemas.microsoft.com/office/drawing/2014/main" xmlns="" id="{A87BEEB5-7CF5-4750-A223-06D741D21FF4}"/>
              </a:ext>
            </a:extLst>
          </p:cNvPr>
          <p:cNvGraphicFramePr>
            <a:graphicFrameLocks/>
          </p:cNvGraphicFramePr>
          <p:nvPr/>
        </p:nvGraphicFramePr>
        <p:xfrm>
          <a:off x="4781550" y="2744788"/>
          <a:ext cx="122872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6" r:id="rId8" imgW="1451459" imgH="1355609" progId="Paint.Picture">
                  <p:embed/>
                </p:oleObj>
              </mc:Choice>
              <mc:Fallback>
                <p:oleObj r:id="rId8" imgW="1451459" imgH="1355609" progId="Paint.Picture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2744788"/>
                        <a:ext cx="1228725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itle 1">
            <a:extLst>
              <a:ext uri="{FF2B5EF4-FFF2-40B4-BE49-F238E27FC236}">
                <a16:creationId xmlns:a16="http://schemas.microsoft.com/office/drawing/2014/main" xmlns="" id="{06229A52-CD74-4160-BDEB-876070519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113088"/>
            <a:ext cx="3692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ea typeface="Open Sans" pitchFamily="2" charset="0"/>
                <a:cs typeface="Open Sans" pitchFamily="2" charset="0"/>
                <a:sym typeface="Open Sans" pitchFamily="2" charset="0"/>
              </a:rPr>
              <a:t>Marine Insurance</a:t>
            </a:r>
            <a:endParaRPr lang="en-US" altLang="zh-CN" sz="3600" b="1" dirty="0"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Open Sans" pitchFamily="2" charset="0"/>
              <a:cs typeface="Open Sans" pitchFamily="2" charset="0"/>
              <a:sym typeface="Open Sans" pitchFamily="2" charset="0"/>
            </a:endParaRPr>
          </a:p>
        </p:txBody>
      </p:sp>
      <p:graphicFrame>
        <p:nvGraphicFramePr>
          <p:cNvPr id="19468" name="Object 11">
            <a:extLst>
              <a:ext uri="{FF2B5EF4-FFF2-40B4-BE49-F238E27FC236}">
                <a16:creationId xmlns:a16="http://schemas.microsoft.com/office/drawing/2014/main" xmlns="" id="{C53D08F3-37CA-4C59-B673-CC1B318BB91A}"/>
              </a:ext>
            </a:extLst>
          </p:cNvPr>
          <p:cNvGraphicFramePr>
            <a:graphicFrameLocks/>
          </p:cNvGraphicFramePr>
          <p:nvPr/>
        </p:nvGraphicFramePr>
        <p:xfrm>
          <a:off x="4826000" y="149225"/>
          <a:ext cx="1154113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7" r:id="rId10" imgW="1441527" imgH="1413263" progId="Paint.Picture">
                  <p:embed/>
                </p:oleObj>
              </mc:Choice>
              <mc:Fallback>
                <p:oleObj r:id="rId10" imgW="1441527" imgH="1413263" progId="Paint.Picture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149225"/>
                        <a:ext cx="1154113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Title 1">
            <a:extLst>
              <a:ext uri="{FF2B5EF4-FFF2-40B4-BE49-F238E27FC236}">
                <a16:creationId xmlns:a16="http://schemas.microsoft.com/office/drawing/2014/main" xmlns="" id="{578559C4-C5BE-4429-AB3D-E0572EF5F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5" y="577850"/>
            <a:ext cx="47863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ea typeface="Open Sans" pitchFamily="2" charset="0"/>
                <a:cs typeface="Open Sans" pitchFamily="2" charset="0"/>
                <a:sym typeface="Open Sans" pitchFamily="2" charset="0"/>
              </a:rPr>
              <a:t>Engineering Insurance</a:t>
            </a:r>
            <a:endParaRPr lang="en-US" altLang="zh-CN" sz="3600" b="1" dirty="0"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Open Sans" pitchFamily="2" charset="0"/>
              <a:cs typeface="Open Sans" pitchFamily="2" charset="0"/>
              <a:sym typeface="Open Sans" pitchFamily="2" charset="0"/>
            </a:endParaRPr>
          </a:p>
        </p:txBody>
      </p:sp>
      <p:graphicFrame>
        <p:nvGraphicFramePr>
          <p:cNvPr id="19470" name="Object 14">
            <a:extLst>
              <a:ext uri="{FF2B5EF4-FFF2-40B4-BE49-F238E27FC236}">
                <a16:creationId xmlns:a16="http://schemas.microsoft.com/office/drawing/2014/main" xmlns="" id="{4B55FA54-5DB7-4CA3-B014-832437239E42}"/>
              </a:ext>
            </a:extLst>
          </p:cNvPr>
          <p:cNvGraphicFramePr>
            <a:graphicFrameLocks/>
          </p:cNvGraphicFramePr>
          <p:nvPr/>
        </p:nvGraphicFramePr>
        <p:xfrm>
          <a:off x="4849813" y="5353050"/>
          <a:ext cx="11160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8" r:id="rId12" imgW="677445" imgH="667727" progId="Paint.Picture">
                  <p:embed/>
                </p:oleObj>
              </mc:Choice>
              <mc:Fallback>
                <p:oleObj r:id="rId12" imgW="677445" imgH="667727" progId="Paint.Picture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813" y="5353050"/>
                        <a:ext cx="1116012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Title 1">
            <a:extLst>
              <a:ext uri="{FF2B5EF4-FFF2-40B4-BE49-F238E27FC236}">
                <a16:creationId xmlns:a16="http://schemas.microsoft.com/office/drawing/2014/main" xmlns="" id="{8E1DDE32-5D0D-4810-8E37-4823251B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5689600"/>
            <a:ext cx="38830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ea typeface="Open Sans" pitchFamily="2" charset="0"/>
                <a:cs typeface="Open Sans" pitchFamily="2" charset="0"/>
                <a:sym typeface="Open Sans" pitchFamily="2" charset="0"/>
              </a:rPr>
              <a:t>Personal Insurance</a:t>
            </a:r>
            <a:endParaRPr lang="en-US" altLang="zh-CN" sz="3600" b="1" dirty="0"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Open Sans" pitchFamily="2" charset="0"/>
              <a:cs typeface="Open Sans" pitchFamily="2" charset="0"/>
              <a:sym typeface="Open Sans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CDAFED4-DE2B-4263-9AF6-72958A21E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680210"/>
            <a:ext cx="3935412" cy="22507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b="1" dirty="0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INSURANCE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000" b="1" dirty="0">
                <a:ea typeface="SimSun" panose="02010600030101010101" pitchFamily="2" charset="-122"/>
                <a:sym typeface="Open Sans" panose="020B0606030504020204" pitchFamily="34" charset="0"/>
              </a:rPr>
              <a:t>PRODUCTS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3D6D0EE8-ACFA-4772-A43C-4EC562B40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6" y="5586064"/>
            <a:ext cx="1187450" cy="119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uild="p" autoUpdateAnimBg="0"/>
      <p:bldP spid="19465" grpId="0" build="p" autoUpdateAnimBg="0"/>
      <p:bldP spid="19467" grpId="0" build="p" autoUpdateAnimBg="0"/>
      <p:bldP spid="19469" grpId="0" build="p" autoUpdateAnimBg="0"/>
      <p:bldP spid="1947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>
            <a:extLst>
              <a:ext uri="{FF2B5EF4-FFF2-40B4-BE49-F238E27FC236}">
                <a16:creationId xmlns:a16="http://schemas.microsoft.com/office/drawing/2014/main" xmlns="" id="{AF4BA17C-CFCC-45EE-9D37-F0273DF91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1352550"/>
            <a:ext cx="11833225" cy="53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6858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4000" b="1" u="sng" dirty="0">
                <a:solidFill>
                  <a:srgbClr val="006600"/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TYPE OF PRODUCTS</a:t>
            </a: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zh-CN" sz="4000" b="1" u="sng" dirty="0">
              <a:solidFill>
                <a:srgbClr val="006600"/>
              </a:solidFill>
              <a:latin typeface="Corbel" panose="020B0503020204020204" pitchFamily="34" charset="0"/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55000"/>
              </a:lnSpc>
              <a:buFont typeface="Wingdings" panose="05000000000000000000" pitchFamily="2" charset="2"/>
              <a:buNone/>
            </a:pPr>
            <a:endParaRPr lang="en-US" altLang="zh-CN" sz="4000" b="1" dirty="0">
              <a:latin typeface="Corbel" panose="020B0503020204020204" pitchFamily="34" charset="0"/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zh-CN" sz="4000" dirty="0">
              <a:latin typeface="Corbel" panose="020B0503020204020204" pitchFamily="34" charset="0"/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zh-CN" sz="3600" u="sng" dirty="0">
              <a:latin typeface="Corbel" panose="020B0503020204020204" pitchFamily="34" charset="0"/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zh-CN" sz="3600" u="sng" dirty="0">
              <a:latin typeface="Corbel" panose="020B0503020204020204" pitchFamily="34" charset="0"/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zh-CN" sz="3600" dirty="0">
              <a:latin typeface="Corbel" panose="020B0503020204020204" pitchFamily="34" charset="0"/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zh-CN" sz="3600" b="1" dirty="0">
              <a:latin typeface="Corbel" panose="020B0503020204020204" pitchFamily="34" charset="0"/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ea typeface="SimSun" panose="02010600030101010101" pitchFamily="2" charset="-122"/>
              </a:rPr>
              <a:t>	</a:t>
            </a:r>
            <a:endParaRPr lang="en-US" altLang="zh-CN" sz="4000" b="1" dirty="0">
              <a:solidFill>
                <a:srgbClr val="770318"/>
              </a:solidFill>
              <a:ea typeface="SimSun" panose="02010600030101010101" pitchFamily="2" charset="-122"/>
            </a:endParaRPr>
          </a:p>
        </p:txBody>
      </p:sp>
      <p:pic>
        <p:nvPicPr>
          <p:cNvPr id="41990" name="Picture 6" descr="doo-daruwo">
            <a:extLst>
              <a:ext uri="{FF2B5EF4-FFF2-40B4-BE49-F238E27FC236}">
                <a16:creationId xmlns:a16="http://schemas.microsoft.com/office/drawing/2014/main" xmlns="" id="{AA5B269D-0FA0-4070-870E-49B7FD416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2732088"/>
            <a:ext cx="1403350" cy="1328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Untitled">
            <a:extLst>
              <a:ext uri="{FF2B5EF4-FFF2-40B4-BE49-F238E27FC236}">
                <a16:creationId xmlns:a16="http://schemas.microsoft.com/office/drawing/2014/main" xmlns="" id="{403351D0-D47E-426B-9BE9-538DE1EDF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4510088"/>
            <a:ext cx="1293812" cy="129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mapiya">
            <a:extLst>
              <a:ext uri="{FF2B5EF4-FFF2-40B4-BE49-F238E27FC236}">
                <a16:creationId xmlns:a16="http://schemas.microsoft.com/office/drawing/2014/main" xmlns="" id="{CDF738AD-B15C-43D1-AAA6-123DFB72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4508500"/>
            <a:ext cx="1403350" cy="1293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lips">
            <a:extLst>
              <a:ext uri="{FF2B5EF4-FFF2-40B4-BE49-F238E27FC236}">
                <a16:creationId xmlns:a16="http://schemas.microsoft.com/office/drawing/2014/main" xmlns="" id="{5534F837-8CFC-4F23-AA19-4A4C5343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730500"/>
            <a:ext cx="1327150" cy="132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support">
            <a:extLst>
              <a:ext uri="{FF2B5EF4-FFF2-40B4-BE49-F238E27FC236}">
                <a16:creationId xmlns:a16="http://schemas.microsoft.com/office/drawing/2014/main" xmlns="" id="{E417E060-8DE5-47FC-B5C6-AB0C28DE6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746375"/>
            <a:ext cx="1338262" cy="129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5" name="Picture 11" descr="nuwana">
            <a:extLst>
              <a:ext uri="{FF2B5EF4-FFF2-40B4-BE49-F238E27FC236}">
                <a16:creationId xmlns:a16="http://schemas.microsoft.com/office/drawing/2014/main" xmlns="" id="{246B4184-66EA-459C-862F-9A354F366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2730500"/>
            <a:ext cx="1293812" cy="129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2" descr="pawura">
            <a:extLst>
              <a:ext uri="{FF2B5EF4-FFF2-40B4-BE49-F238E27FC236}">
                <a16:creationId xmlns:a16="http://schemas.microsoft.com/office/drawing/2014/main" xmlns="" id="{F2C7CA74-E29E-4458-AD9E-5E3AFDFF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510088"/>
            <a:ext cx="1327150" cy="129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7" name="Picture 13" descr="one-day-cover">
            <a:extLst>
              <a:ext uri="{FF2B5EF4-FFF2-40B4-BE49-F238E27FC236}">
                <a16:creationId xmlns:a16="http://schemas.microsoft.com/office/drawing/2014/main" xmlns="" id="{951ADCFC-19FE-437C-BF28-F9FE3D87E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4508500"/>
            <a:ext cx="1338263" cy="129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one">
            <a:extLst>
              <a:ext uri="{FF2B5EF4-FFF2-40B4-BE49-F238E27FC236}">
                <a16:creationId xmlns:a16="http://schemas.microsoft.com/office/drawing/2014/main" xmlns="" id="{62109350-745D-4B15-B080-EDB6F2338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013" y="2728913"/>
            <a:ext cx="1338262" cy="129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9" name="Picture 15" descr="no-worries">
            <a:extLst>
              <a:ext uri="{FF2B5EF4-FFF2-40B4-BE49-F238E27FC236}">
                <a16:creationId xmlns:a16="http://schemas.microsoft.com/office/drawing/2014/main" xmlns="" id="{31FA2387-6FD4-421A-8AE3-53EC749D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4511675"/>
            <a:ext cx="1336675" cy="1336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C80B667F-2BF0-4CE0-BA16-3A1AA729D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4438"/>
            <a:ext cx="12192000" cy="66044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chemeClr val="bg1"/>
              </a:solidFill>
              <a:latin typeface="Open Sans" panose="020B0606030504020204" pitchFamily="34" charset="0"/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86D73A2-62A3-4735-AB8F-BAE0C7B39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2144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  <a:gs pos="100000">
                <a:srgbClr val="832B2B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b="1" dirty="0">
              <a:solidFill>
                <a:schemeClr val="bg1"/>
              </a:solidFill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03445EC4-2236-486B-B5B0-620347092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60" y="84138"/>
            <a:ext cx="10699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367A957C-9A79-4E14-A456-8FB3FBE62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23" y="15683"/>
            <a:ext cx="10386657" cy="12144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000" b="1" dirty="0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PERSONAL</a:t>
            </a:r>
            <a:r>
              <a:rPr lang="en-US" altLang="zh-CN" sz="6000" b="1" dirty="0">
                <a:ea typeface="SimSun" panose="02010600030101010101" pitchFamily="2" charset="-122"/>
                <a:sym typeface="Open Sans" panose="020B0606030504020204" pitchFamily="34" charset="0"/>
              </a:rPr>
              <a:t> INSURANCE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 autoUpdateAnimBg="0"/>
      <p:bldP spid="41988" grpId="1" build="p" autoUpdateAnimBg="0"/>
      <p:bldP spid="41988" grpId="2" build="p" autoUpdateAnimBg="0"/>
      <p:bldP spid="41988" grpId="3" build="p" autoUpdateAnimBg="0"/>
      <p:bldP spid="41988" grpId="4" build="p" autoUpdateAnimBg="0"/>
      <p:bldP spid="41988" grpId="5" build="p" autoUpdateAnimBg="0"/>
      <p:bldP spid="41988" grpId="6" build="p" autoUpdateAnimBg="0"/>
      <p:bldP spid="41988" grpId="7" build="p" autoUpdateAnimBg="0"/>
      <p:bldP spid="41988" grpId="8" build="p" autoUpdateAnimBg="0"/>
      <p:bldP spid="41988" grpId="9" build="p" autoUpdateAnimBg="0"/>
      <p:bldP spid="41988" grpId="10" build="p" autoUpdateAnimBg="0"/>
      <p:bldP spid="41988" grpId="11" build="p" autoUpdateAnimBg="0"/>
      <p:bldP spid="41988" grpId="12" build="p" autoUpdateAnimBg="0"/>
      <p:bldP spid="41988" grpId="13" build="p" autoUpdateAnimBg="0"/>
      <p:bldP spid="41988" grpId="14" build="p" autoUpdateAnimBg="0"/>
      <p:bldP spid="41988" grpId="15" build="p" autoUpdateAnimBg="0"/>
      <p:bldP spid="41988" grpId="16" build="p" autoUpdateAnimBg="0"/>
      <p:bldP spid="41988" grpId="17" build="p" autoUpdateAnimBg="0"/>
      <p:bldP spid="41988" grpId="18" build="p" autoUpdateAnimBg="0"/>
      <p:bldP spid="41988" grpId="19" build="p" autoUpdateAnimBg="0"/>
      <p:bldP spid="41988" grpId="20" build="p" autoUpdateAnimBg="0"/>
      <p:bldP spid="41988" grpId="21" build="p" autoUpdateAnimBg="0"/>
      <p:bldP spid="16" grpId="0" animBg="1"/>
      <p:bldP spid="17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4">
            <a:extLst>
              <a:ext uri="{FF2B5EF4-FFF2-40B4-BE49-F238E27FC236}">
                <a16:creationId xmlns:a16="http://schemas.microsoft.com/office/drawing/2014/main" xmlns="" id="{F9FD69CE-3041-440D-9AE9-C3D28F51D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0"/>
            <a:ext cx="81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xmlns="" id="{FFEDF992-4818-49F4-A788-A4FF66976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0"/>
            <a:ext cx="3935412" cy="686911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  <a:gs pos="100000">
                <a:srgbClr val="832B2B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6000" b="1" dirty="0"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9220" name="Picture 6">
            <a:extLst>
              <a:ext uri="{FF2B5EF4-FFF2-40B4-BE49-F238E27FC236}">
                <a16:creationId xmlns:a16="http://schemas.microsoft.com/office/drawing/2014/main" xmlns="" id="{A8411DFD-4589-42AF-94D0-5ECA3B0C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6068139"/>
            <a:ext cx="706801" cy="70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3">
            <a:extLst>
              <a:ext uri="{FF2B5EF4-FFF2-40B4-BE49-F238E27FC236}">
                <a16:creationId xmlns:a16="http://schemas.microsoft.com/office/drawing/2014/main" xmlns="" id="{0250629A-73E1-4B37-AEB3-26E5406B5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7" y="2837738"/>
            <a:ext cx="3959225" cy="401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6858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marL="0" indent="0" algn="ctr" eaLnBrk="1" hangingPunct="1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800" b="1" u="sng" dirty="0">
                <a:solidFill>
                  <a:schemeClr val="bg1"/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Network</a:t>
            </a:r>
          </a:p>
          <a:p>
            <a:pPr marL="0" indent="0" algn="ctr" eaLnBrk="1" hangingPunct="1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800" b="1" u="sng" dirty="0">
                <a:latin typeface="Corbel" panose="020B0503020204020204" pitchFamily="34" charset="0"/>
                <a:ea typeface="SimSun" panose="02010600030101010101" pitchFamily="2" charset="-122"/>
              </a:rPr>
              <a:t>Stability &amp; Capacity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A431345-E2E3-4206-80DE-A9850A3D3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1340"/>
            <a:ext cx="3935412" cy="19059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WHY CEYLINCO </a:t>
            </a:r>
            <a:r>
              <a:rPr lang="en-US" altLang="zh-CN" sz="4400" b="1" dirty="0">
                <a:ea typeface="SimSun" panose="02010600030101010101" pitchFamily="2" charset="-122"/>
                <a:sym typeface="Open Sans" panose="020B0606030504020204" pitchFamily="34" charset="0"/>
              </a:rPr>
              <a:t>GENERAL INSURANCE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6FDBED9F-FF3F-44FB-BDDF-4F2619FC9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125" y="329995"/>
            <a:ext cx="8196549" cy="651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6858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SzPct val="59000"/>
              <a:buFont typeface="Wingdings" panose="05000000000000000000" pitchFamily="2" charset="2"/>
              <a:buChar char="Ø"/>
            </a:pPr>
            <a:r>
              <a:rPr lang="en-US" altLang="en-US" b="1" dirty="0">
                <a:ea typeface="Microsoft Himalaya" panose="01010100010101010101" pitchFamily="2" charset="0"/>
                <a:cs typeface="Calibri" panose="020F0502020204030204" pitchFamily="34" charset="0"/>
                <a:sym typeface="Corbel" panose="020B0503020204020204" pitchFamily="34" charset="0"/>
              </a:rPr>
              <a:t>Fully owned subsidiary of </a:t>
            </a:r>
            <a:r>
              <a:rPr lang="en-US" altLang="en-US" b="1" dirty="0" err="1">
                <a:ea typeface="Microsoft Himalaya" panose="01010100010101010101" pitchFamily="2" charset="0"/>
                <a:cs typeface="Calibri" panose="020F0502020204030204" pitchFamily="34" charset="0"/>
                <a:sym typeface="Corbel" panose="020B0503020204020204" pitchFamily="34" charset="0"/>
              </a:rPr>
              <a:t>Ceylinco</a:t>
            </a:r>
            <a:r>
              <a:rPr lang="en-US" altLang="en-US" b="1" dirty="0">
                <a:ea typeface="Microsoft Himalaya" panose="01010100010101010101" pitchFamily="2" charset="0"/>
                <a:cs typeface="Calibri" panose="020F0502020204030204" pitchFamily="34" charset="0"/>
                <a:sym typeface="Corbel" panose="020B0503020204020204" pitchFamily="34" charset="0"/>
              </a:rPr>
              <a:t> Insurance PLC, which dominates the highest share price in the Colombo stock exchange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SzPct val="59000"/>
              <a:buFont typeface="Wingdings" panose="05000000000000000000" pitchFamily="2" charset="2"/>
              <a:buChar char="Ø"/>
            </a:pPr>
            <a:r>
              <a:rPr lang="en-US" altLang="en-US" b="1" dirty="0">
                <a:ea typeface="Microsoft Himalaya" panose="01010100010101010101" pitchFamily="2" charset="0"/>
                <a:cs typeface="Calibri" panose="020F0502020204030204" pitchFamily="34" charset="0"/>
                <a:sym typeface="Corbel" panose="020B0503020204020204" pitchFamily="34" charset="0"/>
              </a:rPr>
              <a:t>Regulated by Insurance Regulatory commission of Sri Lanka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SzPct val="59000"/>
              <a:buFont typeface="Wingdings" panose="05000000000000000000" pitchFamily="2" charset="2"/>
              <a:buChar char="Ø"/>
            </a:pPr>
            <a:r>
              <a:rPr lang="en-US" altLang="en-US" b="1" dirty="0" err="1">
                <a:ea typeface="Microsoft Himalaya" panose="01010100010101010101" pitchFamily="2" charset="0"/>
                <a:cs typeface="Calibri" panose="020F0502020204030204" pitchFamily="34" charset="0"/>
                <a:sym typeface="Corbel" panose="020B0503020204020204" pitchFamily="34" charset="0"/>
              </a:rPr>
              <a:t>Maintaines</a:t>
            </a:r>
            <a:r>
              <a:rPr lang="en-US" altLang="en-US" b="1" dirty="0">
                <a:ea typeface="Microsoft Himalaya" panose="01010100010101010101" pitchFamily="2" charset="0"/>
                <a:cs typeface="Calibri" panose="020F0502020204030204" pitchFamily="34" charset="0"/>
                <a:sym typeface="Corbel" panose="020B0503020204020204" pitchFamily="34" charset="0"/>
              </a:rPr>
              <a:t> highly adequate capital ratios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SzPct val="59000"/>
              <a:buFont typeface="Wingdings" panose="05000000000000000000" pitchFamily="2" charset="2"/>
              <a:buChar char="Ø"/>
            </a:pPr>
            <a:r>
              <a:rPr lang="en-US" altLang="en-US" b="1" dirty="0">
                <a:ea typeface="Microsoft Himalaya" panose="01010100010101010101" pitchFamily="2" charset="0"/>
                <a:cs typeface="Calibri" panose="020F0502020204030204" pitchFamily="34" charset="0"/>
                <a:sym typeface="Corbel" panose="020B0503020204020204" pitchFamily="34" charset="0"/>
              </a:rPr>
              <a:t>Solvency Margin much more than required by the regulator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SzPct val="59000"/>
              <a:buFont typeface="Wingdings" panose="05000000000000000000" pitchFamily="2" charset="2"/>
              <a:buChar char="Ø"/>
            </a:pPr>
            <a:r>
              <a:rPr lang="en-US" altLang="en-US" b="1" dirty="0">
                <a:ea typeface="Microsoft Himalaya" panose="01010100010101010101" pitchFamily="2" charset="0"/>
                <a:cs typeface="Calibri" panose="020F0502020204030204" pitchFamily="34" charset="0"/>
                <a:sym typeface="Corbel" panose="020B0503020204020204" pitchFamily="34" charset="0"/>
              </a:rPr>
              <a:t>Market Leader and  most sought after General Insurance Company in Sri Lanka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SzPct val="59000"/>
              <a:buFont typeface="Wingdings" panose="05000000000000000000" pitchFamily="2" charset="2"/>
              <a:buChar char="Ø"/>
            </a:pPr>
            <a:r>
              <a:rPr lang="en-US" altLang="en-US" b="1" dirty="0">
                <a:ea typeface="Microsoft Himalaya" panose="01010100010101010101" pitchFamily="2" charset="0"/>
                <a:cs typeface="Calibri" panose="020F0502020204030204" pitchFamily="34" charset="0"/>
                <a:sym typeface="Corbel" panose="020B0503020204020204" pitchFamily="34" charset="0"/>
              </a:rPr>
              <a:t>Reinsurance agreements with highly rated and leading Reinsurers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27B596D3-2A83-4CD5-ABF7-28BBB3716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399" y="558677"/>
            <a:ext cx="4657830" cy="2258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228600" indent="-228600" defTabSz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6858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marL="0" indent="0" algn="r" eaLnBrk="1" hangingPunct="1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400" b="1" dirty="0"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525 Branches and a team of Engineers /Assessors located Island wide </a:t>
            </a:r>
            <a:endParaRPr lang="en-US" altLang="zh-CN" sz="7200" b="1" dirty="0"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xmlns="" id="{1F03CE5C-1A7B-43DC-87EA-C7336B8A04C0}"/>
              </a:ext>
            </a:extLst>
          </p:cNvPr>
          <p:cNvGrpSpPr/>
          <p:nvPr/>
        </p:nvGrpSpPr>
        <p:grpSpPr>
          <a:xfrm>
            <a:off x="3977377" y="214034"/>
            <a:ext cx="5868535" cy="6635214"/>
            <a:chOff x="3442343" y="188104"/>
            <a:chExt cx="5868535" cy="6635214"/>
          </a:xfrm>
        </p:grpSpPr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xmlns="" id="{A6A18E20-7175-47C9-8410-0E154B2D5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667" r="99222">
                          <a14:foregroundMark x1="18111" y1="20143" x2="18111" y2="20143"/>
                          <a14:foregroundMark x1="13778" y1="34429" x2="13778" y2="34429"/>
                          <a14:foregroundMark x1="13556" y1="36286" x2="13556" y2="36286"/>
                          <a14:foregroundMark x1="23889" y1="13929" x2="23889" y2="13929"/>
                          <a14:foregroundMark x1="26000" y1="9643" x2="26000" y2="9643"/>
                          <a14:foregroundMark x1="13222" y1="7000" x2="13222" y2="7000"/>
                          <a14:foregroundMark x1="18333" y1="3571" x2="18333" y2="3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0477" y="212651"/>
              <a:ext cx="4220387" cy="6565046"/>
            </a:xfrm>
            <a:prstGeom prst="rect">
              <a:avLst/>
            </a:prstGeom>
            <a:effectLst>
              <a:glow rad="63500">
                <a:srgbClr val="FF0000">
                  <a:alpha val="40000"/>
                </a:srgb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2C489CFD-3811-468C-9F8E-5BAB789CE5A6}"/>
                </a:ext>
              </a:extLst>
            </p:cNvPr>
            <p:cNvSpPr/>
            <p:nvPr/>
          </p:nvSpPr>
          <p:spPr bwMode="auto">
            <a:xfrm>
              <a:off x="4649639" y="28435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xmlns="" id="{71521BEB-1F6A-40EB-ADB0-CA4A11E6D55F}"/>
                </a:ext>
              </a:extLst>
            </p:cNvPr>
            <p:cNvSpPr/>
            <p:nvPr/>
          </p:nvSpPr>
          <p:spPr bwMode="auto">
            <a:xfrm>
              <a:off x="4749059" y="29189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B0FEF713-0BC9-4FA6-8B46-81718E1111BB}"/>
                </a:ext>
              </a:extLst>
            </p:cNvPr>
            <p:cNvSpPr/>
            <p:nvPr/>
          </p:nvSpPr>
          <p:spPr bwMode="auto">
            <a:xfrm>
              <a:off x="4912606" y="26141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01E94010-A81C-43A4-AC0F-0BB8A7E4D49C}"/>
                </a:ext>
              </a:extLst>
            </p:cNvPr>
            <p:cNvSpPr/>
            <p:nvPr/>
          </p:nvSpPr>
          <p:spPr bwMode="auto">
            <a:xfrm>
              <a:off x="5104474" y="188104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54D98F22-FE12-4ED0-828E-854696F49843}"/>
                </a:ext>
              </a:extLst>
            </p:cNvPr>
            <p:cNvSpPr/>
            <p:nvPr/>
          </p:nvSpPr>
          <p:spPr bwMode="auto">
            <a:xfrm>
              <a:off x="5044111" y="225241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xmlns="" id="{521E9579-5F0A-4B5C-9841-8408C84D3577}"/>
                </a:ext>
              </a:extLst>
            </p:cNvPr>
            <p:cNvSpPr/>
            <p:nvPr/>
          </p:nvSpPr>
          <p:spPr bwMode="auto">
            <a:xfrm>
              <a:off x="5056327" y="521424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xmlns="" id="{9B3A6C9B-115E-4190-AADB-6F8FB89F4CB1}"/>
                </a:ext>
              </a:extLst>
            </p:cNvPr>
            <p:cNvSpPr/>
            <p:nvPr/>
          </p:nvSpPr>
          <p:spPr bwMode="auto">
            <a:xfrm>
              <a:off x="4845742" y="453670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xmlns="" id="{39DF9B33-D164-45C1-8A6B-DB58F68C1C55}"/>
                </a:ext>
              </a:extLst>
            </p:cNvPr>
            <p:cNvSpPr/>
            <p:nvPr/>
          </p:nvSpPr>
          <p:spPr bwMode="auto">
            <a:xfrm>
              <a:off x="5738178" y="4626226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xmlns="" id="{7138623E-7F42-433F-8E29-8B6D077DEFB2}"/>
                </a:ext>
              </a:extLst>
            </p:cNvPr>
            <p:cNvSpPr txBox="1"/>
            <p:nvPr/>
          </p:nvSpPr>
          <p:spPr>
            <a:xfrm>
              <a:off x="4140989" y="6182718"/>
              <a:ext cx="667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chemeClr val="tx1"/>
                    </a:solidFill>
                  </a:ln>
                </a:rPr>
                <a:t>Galle</a:t>
              </a: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xmlns="" id="{FE2DBB03-8DA9-4FFC-A6F2-15D722699ED7}"/>
                </a:ext>
              </a:extLst>
            </p:cNvPr>
            <p:cNvSpPr/>
            <p:nvPr/>
          </p:nvSpPr>
          <p:spPr bwMode="auto">
            <a:xfrm>
              <a:off x="4428341" y="4991456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xmlns="" id="{6B0AAD17-C42D-4471-B6E6-EC4DFE2370BC}"/>
                </a:ext>
              </a:extLst>
            </p:cNvPr>
            <p:cNvSpPr txBox="1"/>
            <p:nvPr/>
          </p:nvSpPr>
          <p:spPr>
            <a:xfrm>
              <a:off x="3442343" y="4888477"/>
              <a:ext cx="1092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chemeClr val="tx1"/>
                    </a:solidFill>
                  </a:ln>
                </a:rPr>
                <a:t>Colombo</a:t>
              </a: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xmlns="" id="{2956DC47-7008-43F3-92CA-2C524BFDD696}"/>
                </a:ext>
              </a:extLst>
            </p:cNvPr>
            <p:cNvSpPr/>
            <p:nvPr/>
          </p:nvSpPr>
          <p:spPr bwMode="auto">
            <a:xfrm>
              <a:off x="7462746" y="3723988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xmlns="" id="{946A7AD7-3BDE-4245-A48B-DD9FF016FEEC}"/>
                </a:ext>
              </a:extLst>
            </p:cNvPr>
            <p:cNvSpPr txBox="1"/>
            <p:nvPr/>
          </p:nvSpPr>
          <p:spPr>
            <a:xfrm>
              <a:off x="7645625" y="3640885"/>
              <a:ext cx="1665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chemeClr val="tx1"/>
                    </a:solidFill>
                  </a:ln>
                </a:rPr>
                <a:t>Batticaloa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F95A3E94-275F-4A1E-ABB3-F5D08CEFD8BE}"/>
                </a:ext>
              </a:extLst>
            </p:cNvPr>
            <p:cNvSpPr txBox="1"/>
            <p:nvPr/>
          </p:nvSpPr>
          <p:spPr>
            <a:xfrm>
              <a:off x="5203893" y="279544"/>
              <a:ext cx="824564" cy="375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chemeClr val="tx1"/>
                    </a:solidFill>
                  </a:ln>
                </a:rPr>
                <a:t>Jaffna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2B31A4C7-464C-4392-A761-AAF59AABB5D7}"/>
                </a:ext>
              </a:extLst>
            </p:cNvPr>
            <p:cNvSpPr/>
            <p:nvPr/>
          </p:nvSpPr>
          <p:spPr bwMode="auto">
            <a:xfrm>
              <a:off x="5005054" y="375797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xmlns="" id="{14B6DE8C-9DA2-43B3-BF7C-2F5DBEAF6EC5}"/>
                </a:ext>
              </a:extLst>
            </p:cNvPr>
            <p:cNvSpPr/>
            <p:nvPr/>
          </p:nvSpPr>
          <p:spPr bwMode="auto">
            <a:xfrm>
              <a:off x="4340623" y="134721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xmlns="" id="{3E657CD5-02ED-4CA0-955F-2AD8A30CA89E}"/>
                </a:ext>
              </a:extLst>
            </p:cNvPr>
            <p:cNvSpPr/>
            <p:nvPr/>
          </p:nvSpPr>
          <p:spPr bwMode="auto">
            <a:xfrm>
              <a:off x="5758821" y="1953154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xmlns="" id="{0C2F80CD-C9FE-4611-9920-04F919892801}"/>
                </a:ext>
              </a:extLst>
            </p:cNvPr>
            <p:cNvSpPr/>
            <p:nvPr/>
          </p:nvSpPr>
          <p:spPr bwMode="auto">
            <a:xfrm>
              <a:off x="5627474" y="2457680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xmlns="" id="{249DEF98-FDCB-4924-B2F0-01AC5292F021}"/>
                </a:ext>
              </a:extLst>
            </p:cNvPr>
            <p:cNvSpPr/>
            <p:nvPr/>
          </p:nvSpPr>
          <p:spPr bwMode="auto">
            <a:xfrm>
              <a:off x="6220813" y="250758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xmlns="" id="{07E8B06E-C455-4FA3-A609-BD090B7A885D}"/>
                </a:ext>
              </a:extLst>
            </p:cNvPr>
            <p:cNvSpPr/>
            <p:nvPr/>
          </p:nvSpPr>
          <p:spPr bwMode="auto">
            <a:xfrm>
              <a:off x="6902221" y="2687315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xmlns="" id="{228868D2-D848-4369-9A81-E51C87FBEE9B}"/>
                </a:ext>
              </a:extLst>
            </p:cNvPr>
            <p:cNvSpPr/>
            <p:nvPr/>
          </p:nvSpPr>
          <p:spPr bwMode="auto">
            <a:xfrm>
              <a:off x="6202474" y="2755961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xmlns="" id="{A9647119-3A50-4D58-9D96-9886E4D22DEA}"/>
                </a:ext>
              </a:extLst>
            </p:cNvPr>
            <p:cNvSpPr/>
            <p:nvPr/>
          </p:nvSpPr>
          <p:spPr bwMode="auto">
            <a:xfrm>
              <a:off x="5413546" y="271996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AEDF0CAE-A549-4CB7-B07D-C469C53066B2}"/>
                </a:ext>
              </a:extLst>
            </p:cNvPr>
            <p:cNvSpPr/>
            <p:nvPr/>
          </p:nvSpPr>
          <p:spPr bwMode="auto">
            <a:xfrm>
              <a:off x="5066014" y="286984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xmlns="" id="{1D6DEC55-ACA2-4711-8C76-DB244A6D806E}"/>
                </a:ext>
              </a:extLst>
            </p:cNvPr>
            <p:cNvSpPr/>
            <p:nvPr/>
          </p:nvSpPr>
          <p:spPr bwMode="auto">
            <a:xfrm>
              <a:off x="4488670" y="2755961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xmlns="" id="{9BBA556E-43EB-476F-A2CA-B6659578570B}"/>
                </a:ext>
              </a:extLst>
            </p:cNvPr>
            <p:cNvSpPr/>
            <p:nvPr/>
          </p:nvSpPr>
          <p:spPr bwMode="auto">
            <a:xfrm>
              <a:off x="4381277" y="311368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xmlns="" id="{30DB1B37-4F47-4D9E-994E-6C66692C250E}"/>
                </a:ext>
              </a:extLst>
            </p:cNvPr>
            <p:cNvSpPr/>
            <p:nvPr/>
          </p:nvSpPr>
          <p:spPr bwMode="auto">
            <a:xfrm>
              <a:off x="4533677" y="3200622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xmlns="" id="{1D5FAFEB-5F33-4751-B4F2-46D86F1575B5}"/>
                </a:ext>
              </a:extLst>
            </p:cNvPr>
            <p:cNvSpPr/>
            <p:nvPr/>
          </p:nvSpPr>
          <p:spPr bwMode="auto">
            <a:xfrm>
              <a:off x="4459731" y="400680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xmlns="" id="{1514D788-EF05-416F-BB55-7726AEC951BD}"/>
                </a:ext>
              </a:extLst>
            </p:cNvPr>
            <p:cNvSpPr/>
            <p:nvPr/>
          </p:nvSpPr>
          <p:spPr bwMode="auto">
            <a:xfrm>
              <a:off x="4477708" y="4201225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xmlns="" id="{578C90D7-DE98-4C7C-8C56-5792C8F0A61F}"/>
                </a:ext>
              </a:extLst>
            </p:cNvPr>
            <p:cNvSpPr/>
            <p:nvPr/>
          </p:nvSpPr>
          <p:spPr bwMode="auto">
            <a:xfrm>
              <a:off x="4466759" y="433192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xmlns="" id="{D8EC942C-8A86-40D7-93D2-E7A342665C3C}"/>
                </a:ext>
              </a:extLst>
            </p:cNvPr>
            <p:cNvSpPr/>
            <p:nvPr/>
          </p:nvSpPr>
          <p:spPr bwMode="auto">
            <a:xfrm>
              <a:off x="4438980" y="451480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xmlns="" id="{CE5F6C62-F186-4685-BB74-81C647500888}"/>
                </a:ext>
              </a:extLst>
            </p:cNvPr>
            <p:cNvSpPr/>
            <p:nvPr/>
          </p:nvSpPr>
          <p:spPr bwMode="auto">
            <a:xfrm>
              <a:off x="4432063" y="4414585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xmlns="" id="{C003C300-7F62-49EA-BFCA-AA0FC88F322B}"/>
                </a:ext>
              </a:extLst>
            </p:cNvPr>
            <p:cNvSpPr/>
            <p:nvPr/>
          </p:nvSpPr>
          <p:spPr bwMode="auto">
            <a:xfrm>
              <a:off x="4438980" y="4628548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xmlns="" id="{0E7AEFB0-7D7E-449E-A72B-21D03A9C01B7}"/>
                </a:ext>
              </a:extLst>
            </p:cNvPr>
            <p:cNvSpPr/>
            <p:nvPr/>
          </p:nvSpPr>
          <p:spPr bwMode="auto">
            <a:xfrm>
              <a:off x="4456511" y="4772991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xmlns="" id="{8812D835-D209-4B65-877E-49F5D8035620}"/>
                </a:ext>
              </a:extLst>
            </p:cNvPr>
            <p:cNvSpPr/>
            <p:nvPr/>
          </p:nvSpPr>
          <p:spPr bwMode="auto">
            <a:xfrm>
              <a:off x="4503128" y="4811428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xmlns="" id="{6812924B-365B-473E-BC65-636E7823AA3F}"/>
                </a:ext>
              </a:extLst>
            </p:cNvPr>
            <p:cNvSpPr/>
            <p:nvPr/>
          </p:nvSpPr>
          <p:spPr bwMode="auto">
            <a:xfrm>
              <a:off x="4543090" y="4869729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xmlns="" id="{879EA52A-7F9B-465A-90A8-0662FB444FA4}"/>
                </a:ext>
              </a:extLst>
            </p:cNvPr>
            <p:cNvSpPr/>
            <p:nvPr/>
          </p:nvSpPr>
          <p:spPr bwMode="auto">
            <a:xfrm>
              <a:off x="4519747" y="5178080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xmlns="" id="{39A5F81D-2C01-484F-9125-99C869DDC1E5}"/>
                </a:ext>
              </a:extLst>
            </p:cNvPr>
            <p:cNvSpPr/>
            <p:nvPr/>
          </p:nvSpPr>
          <p:spPr bwMode="auto">
            <a:xfrm>
              <a:off x="4533855" y="5297085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xmlns="" id="{A91DB789-8094-466A-A5FB-E2A73AD20A24}"/>
                </a:ext>
              </a:extLst>
            </p:cNvPr>
            <p:cNvSpPr/>
            <p:nvPr/>
          </p:nvSpPr>
          <p:spPr bwMode="auto">
            <a:xfrm>
              <a:off x="4619159" y="5571372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xmlns="" id="{57677B9E-0005-44A9-95FD-74CB3CC7B375}"/>
                </a:ext>
              </a:extLst>
            </p:cNvPr>
            <p:cNvSpPr/>
            <p:nvPr/>
          </p:nvSpPr>
          <p:spPr bwMode="auto">
            <a:xfrm>
              <a:off x="4621120" y="5697420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xmlns="" id="{8E5853B4-F9C0-4ABC-A759-BA58D8BD0CC8}"/>
                </a:ext>
              </a:extLst>
            </p:cNvPr>
            <p:cNvSpPr/>
            <p:nvPr/>
          </p:nvSpPr>
          <p:spPr bwMode="auto">
            <a:xfrm>
              <a:off x="4574090" y="5444205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xmlns="" id="{7D821434-97C2-4443-97A1-DDC2590941E9}"/>
                </a:ext>
              </a:extLst>
            </p:cNvPr>
            <p:cNvSpPr/>
            <p:nvPr/>
          </p:nvSpPr>
          <p:spPr bwMode="auto">
            <a:xfrm>
              <a:off x="4597865" y="5818153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xmlns="" id="{B5CC5540-2122-4BE4-9086-08E5040D515D}"/>
                </a:ext>
              </a:extLst>
            </p:cNvPr>
            <p:cNvSpPr/>
            <p:nvPr/>
          </p:nvSpPr>
          <p:spPr bwMode="auto">
            <a:xfrm>
              <a:off x="6220786" y="5407165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xmlns="" id="{24D0E513-2355-478C-A5F5-C0DAA65EE67C}"/>
                </a:ext>
              </a:extLst>
            </p:cNvPr>
            <p:cNvSpPr/>
            <p:nvPr/>
          </p:nvSpPr>
          <p:spPr bwMode="auto">
            <a:xfrm>
              <a:off x="6089439" y="5911691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xmlns="" id="{3E050AE5-0EA0-406A-86D2-3B272D1AB4EE}"/>
                </a:ext>
              </a:extLst>
            </p:cNvPr>
            <p:cNvSpPr/>
            <p:nvPr/>
          </p:nvSpPr>
          <p:spPr bwMode="auto">
            <a:xfrm>
              <a:off x="6682778" y="5961598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xmlns="" id="{C2E5A867-8F43-4A16-B26D-150A57780774}"/>
                </a:ext>
              </a:extLst>
            </p:cNvPr>
            <p:cNvSpPr/>
            <p:nvPr/>
          </p:nvSpPr>
          <p:spPr bwMode="auto">
            <a:xfrm>
              <a:off x="6664439" y="6209972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xmlns="" id="{9A09B4D6-3374-4A69-962F-34EC62EACEE7}"/>
                </a:ext>
              </a:extLst>
            </p:cNvPr>
            <p:cNvSpPr/>
            <p:nvPr/>
          </p:nvSpPr>
          <p:spPr bwMode="auto">
            <a:xfrm>
              <a:off x="5875511" y="6173978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xmlns="" id="{5DC74413-1266-4E1E-A1C8-36ED23C8AAD5}"/>
                </a:ext>
              </a:extLst>
            </p:cNvPr>
            <p:cNvSpPr/>
            <p:nvPr/>
          </p:nvSpPr>
          <p:spPr bwMode="auto">
            <a:xfrm>
              <a:off x="5527979" y="632385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xmlns="" id="{6D25D2F1-E79C-441D-9F82-1E1733948E06}"/>
                </a:ext>
              </a:extLst>
            </p:cNvPr>
            <p:cNvSpPr/>
            <p:nvPr/>
          </p:nvSpPr>
          <p:spPr bwMode="auto">
            <a:xfrm>
              <a:off x="4950635" y="6209972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xmlns="" id="{43BE8C66-105C-435D-8FCA-3BDB36B66FC0}"/>
                </a:ext>
              </a:extLst>
            </p:cNvPr>
            <p:cNvSpPr/>
            <p:nvPr/>
          </p:nvSpPr>
          <p:spPr bwMode="auto">
            <a:xfrm>
              <a:off x="5940351" y="517458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xmlns="" id="{5CA6D7DF-7ACA-4184-961E-9F9C0F9ADC82}"/>
                </a:ext>
              </a:extLst>
            </p:cNvPr>
            <p:cNvSpPr/>
            <p:nvPr/>
          </p:nvSpPr>
          <p:spPr bwMode="auto">
            <a:xfrm>
              <a:off x="5809004" y="5679112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xmlns="" id="{A2103E8B-90AF-48F0-B353-CF35F8EC6A3E}"/>
                </a:ext>
              </a:extLst>
            </p:cNvPr>
            <p:cNvSpPr/>
            <p:nvPr/>
          </p:nvSpPr>
          <p:spPr bwMode="auto">
            <a:xfrm>
              <a:off x="6402343" y="5729019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xmlns="" id="{E233550B-CE5B-4A32-A648-C8B17A4B9CF1}"/>
                </a:ext>
              </a:extLst>
            </p:cNvPr>
            <p:cNvSpPr/>
            <p:nvPr/>
          </p:nvSpPr>
          <p:spPr bwMode="auto">
            <a:xfrm>
              <a:off x="6384004" y="5977393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xmlns="" id="{F9091262-0E64-4A52-9044-0B83FC1AAD7D}"/>
                </a:ext>
              </a:extLst>
            </p:cNvPr>
            <p:cNvSpPr/>
            <p:nvPr/>
          </p:nvSpPr>
          <p:spPr bwMode="auto">
            <a:xfrm>
              <a:off x="5595076" y="5941399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xmlns="" id="{6792E985-3D44-4A78-BC3B-8A95D25FE87E}"/>
                </a:ext>
              </a:extLst>
            </p:cNvPr>
            <p:cNvSpPr/>
            <p:nvPr/>
          </p:nvSpPr>
          <p:spPr bwMode="auto">
            <a:xfrm>
              <a:off x="5247544" y="6091278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xmlns="" id="{19D2981E-FB8B-4EDC-BB0B-4CC41E0407CD}"/>
                </a:ext>
              </a:extLst>
            </p:cNvPr>
            <p:cNvSpPr/>
            <p:nvPr/>
          </p:nvSpPr>
          <p:spPr bwMode="auto">
            <a:xfrm>
              <a:off x="4670200" y="5977393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xmlns="" id="{E7A57B10-FC2B-43A8-891F-F62B9825C9D6}"/>
                </a:ext>
              </a:extLst>
            </p:cNvPr>
            <p:cNvSpPr/>
            <p:nvPr/>
          </p:nvSpPr>
          <p:spPr bwMode="auto">
            <a:xfrm>
              <a:off x="5132911" y="497086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xmlns="" id="{8EE896AF-73EE-4F6C-AABA-C67647DA1E45}"/>
                </a:ext>
              </a:extLst>
            </p:cNvPr>
            <p:cNvSpPr/>
            <p:nvPr/>
          </p:nvSpPr>
          <p:spPr bwMode="auto">
            <a:xfrm>
              <a:off x="5726250" y="5020773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xmlns="" id="{234BFDBD-B63E-40CF-816E-CD168B0CC6C2}"/>
                </a:ext>
              </a:extLst>
            </p:cNvPr>
            <p:cNvSpPr/>
            <p:nvPr/>
          </p:nvSpPr>
          <p:spPr bwMode="auto">
            <a:xfrm>
              <a:off x="5707911" y="526914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xmlns="" id="{FC1311B0-83AA-480F-B70A-603750ED7839}"/>
                </a:ext>
              </a:extLst>
            </p:cNvPr>
            <p:cNvSpPr/>
            <p:nvPr/>
          </p:nvSpPr>
          <p:spPr bwMode="auto">
            <a:xfrm>
              <a:off x="4918983" y="5233153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xmlns="" id="{E0DFF72A-E417-4988-81E2-15EA95746E9B}"/>
                </a:ext>
              </a:extLst>
            </p:cNvPr>
            <p:cNvSpPr/>
            <p:nvPr/>
          </p:nvSpPr>
          <p:spPr bwMode="auto">
            <a:xfrm>
              <a:off x="4852476" y="473828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xmlns="" id="{CDB627C6-3CEA-4C9F-B58D-2992515ECBBD}"/>
                </a:ext>
              </a:extLst>
            </p:cNvPr>
            <p:cNvSpPr/>
            <p:nvPr/>
          </p:nvSpPr>
          <p:spPr bwMode="auto">
            <a:xfrm>
              <a:off x="5427476" y="5036568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xmlns="" id="{64CD995F-94C6-4B75-A243-CC61866FF855}"/>
                </a:ext>
              </a:extLst>
            </p:cNvPr>
            <p:cNvSpPr/>
            <p:nvPr/>
          </p:nvSpPr>
          <p:spPr bwMode="auto">
            <a:xfrm>
              <a:off x="4638548" y="5000574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xmlns="" id="{E031E28C-16FC-497F-9703-02313C5A0015}"/>
                </a:ext>
              </a:extLst>
            </p:cNvPr>
            <p:cNvSpPr/>
            <p:nvPr/>
          </p:nvSpPr>
          <p:spPr bwMode="auto">
            <a:xfrm>
              <a:off x="5099831" y="537688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xmlns="" id="{B34477E3-FC2B-442D-ACAC-84CA67648D09}"/>
                </a:ext>
              </a:extLst>
            </p:cNvPr>
            <p:cNvSpPr/>
            <p:nvPr/>
          </p:nvSpPr>
          <p:spPr bwMode="auto">
            <a:xfrm>
              <a:off x="5693170" y="5426794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xmlns="" id="{046E0D26-6619-43BB-97B9-AB00C72774E9}"/>
                </a:ext>
              </a:extLst>
            </p:cNvPr>
            <p:cNvSpPr/>
            <p:nvPr/>
          </p:nvSpPr>
          <p:spPr bwMode="auto">
            <a:xfrm>
              <a:off x="5674831" y="5675168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xmlns="" id="{A8F489E9-3305-455C-9683-0F90AFA66BAA}"/>
                </a:ext>
              </a:extLst>
            </p:cNvPr>
            <p:cNvSpPr/>
            <p:nvPr/>
          </p:nvSpPr>
          <p:spPr bwMode="auto">
            <a:xfrm>
              <a:off x="4885903" y="5639174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xmlns="" id="{1F360FE9-0972-4C0D-B93E-36EE0A9AFBF4}"/>
                </a:ext>
              </a:extLst>
            </p:cNvPr>
            <p:cNvSpPr/>
            <p:nvPr/>
          </p:nvSpPr>
          <p:spPr bwMode="auto">
            <a:xfrm>
              <a:off x="4819396" y="5144308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xmlns="" id="{76FFDB5E-5276-4E93-83D4-A7BEFDFEF714}"/>
                </a:ext>
              </a:extLst>
            </p:cNvPr>
            <p:cNvSpPr/>
            <p:nvPr/>
          </p:nvSpPr>
          <p:spPr bwMode="auto">
            <a:xfrm>
              <a:off x="5394396" y="5442589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xmlns="" id="{33981E52-BC7B-4FFA-9CEA-526D6387A608}"/>
                </a:ext>
              </a:extLst>
            </p:cNvPr>
            <p:cNvSpPr/>
            <p:nvPr/>
          </p:nvSpPr>
          <p:spPr bwMode="auto">
            <a:xfrm>
              <a:off x="4605468" y="5406595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xmlns="" id="{3B131248-CB49-47EF-9B0C-D90C7F048EC3}"/>
                </a:ext>
              </a:extLst>
            </p:cNvPr>
            <p:cNvSpPr/>
            <p:nvPr/>
          </p:nvSpPr>
          <p:spPr bwMode="auto">
            <a:xfrm>
              <a:off x="4990178" y="407340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xmlns="" id="{DAE07563-BBF2-4FE4-BBD7-10034673C6A2}"/>
                </a:ext>
              </a:extLst>
            </p:cNvPr>
            <p:cNvSpPr/>
            <p:nvPr/>
          </p:nvSpPr>
          <p:spPr bwMode="auto">
            <a:xfrm>
              <a:off x="5583517" y="4123313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xmlns="" id="{F3F5E975-B810-4F30-8724-AFDC76314A7E}"/>
                </a:ext>
              </a:extLst>
            </p:cNvPr>
            <p:cNvSpPr/>
            <p:nvPr/>
          </p:nvSpPr>
          <p:spPr bwMode="auto">
            <a:xfrm>
              <a:off x="5565178" y="437168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xmlns="" id="{E2A23E4E-B1FE-45DC-A703-911E5DB63EAF}"/>
                </a:ext>
              </a:extLst>
            </p:cNvPr>
            <p:cNvSpPr/>
            <p:nvPr/>
          </p:nvSpPr>
          <p:spPr bwMode="auto">
            <a:xfrm>
              <a:off x="4776250" y="4335693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xmlns="" id="{46DFF183-C332-4D79-AFE6-DA4A6FC7F51F}"/>
                </a:ext>
              </a:extLst>
            </p:cNvPr>
            <p:cNvSpPr/>
            <p:nvPr/>
          </p:nvSpPr>
          <p:spPr bwMode="auto">
            <a:xfrm>
              <a:off x="4709743" y="384082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xmlns="" id="{CF212F33-2213-4ADE-BF70-6E7860A0B52A}"/>
                </a:ext>
              </a:extLst>
            </p:cNvPr>
            <p:cNvSpPr/>
            <p:nvPr/>
          </p:nvSpPr>
          <p:spPr bwMode="auto">
            <a:xfrm>
              <a:off x="5284743" y="4139108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xmlns="" id="{AA1F350C-737F-4B9D-ADFE-5E191C605A65}"/>
                </a:ext>
              </a:extLst>
            </p:cNvPr>
            <p:cNvSpPr/>
            <p:nvPr/>
          </p:nvSpPr>
          <p:spPr bwMode="auto">
            <a:xfrm>
              <a:off x="4495815" y="4103114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xmlns="" id="{508A246D-99CA-4FD6-BB8E-6CAC344EAACD}"/>
                </a:ext>
              </a:extLst>
            </p:cNvPr>
            <p:cNvSpPr/>
            <p:nvPr/>
          </p:nvSpPr>
          <p:spPr bwMode="auto">
            <a:xfrm>
              <a:off x="4592930" y="4566985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xmlns="" id="{9F87A552-A443-4D3C-8786-4E84EE2220F6}"/>
                </a:ext>
              </a:extLst>
            </p:cNvPr>
            <p:cNvSpPr/>
            <p:nvPr/>
          </p:nvSpPr>
          <p:spPr bwMode="auto">
            <a:xfrm>
              <a:off x="4591380" y="4780948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xmlns="" id="{093B425A-F76B-4FCF-9BE3-293F0FF239A8}"/>
                </a:ext>
              </a:extLst>
            </p:cNvPr>
            <p:cNvSpPr/>
            <p:nvPr/>
          </p:nvSpPr>
          <p:spPr bwMode="auto">
            <a:xfrm>
              <a:off x="4695490" y="5022129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xmlns="" id="{BDB1CC08-B1C9-499C-96F8-BAE239909E4E}"/>
                </a:ext>
              </a:extLst>
            </p:cNvPr>
            <p:cNvSpPr/>
            <p:nvPr/>
          </p:nvSpPr>
          <p:spPr bwMode="auto">
            <a:xfrm>
              <a:off x="5142578" y="422580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xmlns="" id="{152E1A82-BA07-4887-BE4D-D5866A2CA98B}"/>
                </a:ext>
              </a:extLst>
            </p:cNvPr>
            <p:cNvSpPr/>
            <p:nvPr/>
          </p:nvSpPr>
          <p:spPr bwMode="auto">
            <a:xfrm>
              <a:off x="4928650" y="4488093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xmlns="" id="{EF8AE3E9-DB2A-4622-A141-80213ADE73EA}"/>
                </a:ext>
              </a:extLst>
            </p:cNvPr>
            <p:cNvSpPr/>
            <p:nvPr/>
          </p:nvSpPr>
          <p:spPr bwMode="auto">
            <a:xfrm>
              <a:off x="5437143" y="4291508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xmlns="" id="{D681EF56-086C-44D8-B860-9DE3F9466B61}"/>
                </a:ext>
              </a:extLst>
            </p:cNvPr>
            <p:cNvSpPr/>
            <p:nvPr/>
          </p:nvSpPr>
          <p:spPr bwMode="auto">
            <a:xfrm>
              <a:off x="4847890" y="5174529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xmlns="" id="{8B784102-A1C0-4207-BC9B-A38AF01F3DDE}"/>
                </a:ext>
              </a:extLst>
            </p:cNvPr>
            <p:cNvSpPr/>
            <p:nvPr/>
          </p:nvSpPr>
          <p:spPr bwMode="auto">
            <a:xfrm>
              <a:off x="5032511" y="422580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xmlns="" id="{8D9D0D92-23CB-4EA5-A6BD-F2013A896E6C}"/>
                </a:ext>
              </a:extLst>
            </p:cNvPr>
            <p:cNvSpPr/>
            <p:nvPr/>
          </p:nvSpPr>
          <p:spPr bwMode="auto">
            <a:xfrm>
              <a:off x="5184911" y="437820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xmlns="" id="{0C9F0A1F-6B7B-497A-A916-FE89CDF31EEB}"/>
                </a:ext>
              </a:extLst>
            </p:cNvPr>
            <p:cNvSpPr/>
            <p:nvPr/>
          </p:nvSpPr>
          <p:spPr bwMode="auto">
            <a:xfrm>
              <a:off x="4970983" y="4640493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xmlns="" id="{D2F49418-612F-44E9-8E52-F488598815F3}"/>
                </a:ext>
              </a:extLst>
            </p:cNvPr>
            <p:cNvSpPr/>
            <p:nvPr/>
          </p:nvSpPr>
          <p:spPr bwMode="auto">
            <a:xfrm>
              <a:off x="4719930" y="4566985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8E320083-AC91-41AC-AFEF-E78973A0F1B8}"/>
                </a:ext>
              </a:extLst>
            </p:cNvPr>
            <p:cNvSpPr/>
            <p:nvPr/>
          </p:nvSpPr>
          <p:spPr bwMode="auto">
            <a:xfrm>
              <a:off x="4719930" y="4719385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91D9F192-8A9F-4A2F-942A-6D96377D9030}"/>
                </a:ext>
              </a:extLst>
            </p:cNvPr>
            <p:cNvSpPr/>
            <p:nvPr/>
          </p:nvSpPr>
          <p:spPr bwMode="auto">
            <a:xfrm>
              <a:off x="4753797" y="4947985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AD7B1F82-65ED-4B86-88BE-380ED819E7DD}"/>
                </a:ext>
              </a:extLst>
            </p:cNvPr>
            <p:cNvSpPr/>
            <p:nvPr/>
          </p:nvSpPr>
          <p:spPr bwMode="auto">
            <a:xfrm>
              <a:off x="4889264" y="484638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7DC50C5B-3059-45F4-B211-1B7B01DA5203}"/>
                </a:ext>
              </a:extLst>
            </p:cNvPr>
            <p:cNvSpPr/>
            <p:nvPr/>
          </p:nvSpPr>
          <p:spPr bwMode="auto">
            <a:xfrm>
              <a:off x="4592930" y="522738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15207D0B-656D-439C-84DD-75F8D4C1332D}"/>
                </a:ext>
              </a:extLst>
            </p:cNvPr>
            <p:cNvSpPr/>
            <p:nvPr/>
          </p:nvSpPr>
          <p:spPr bwMode="auto">
            <a:xfrm>
              <a:off x="4719932" y="525278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33CE763A-0C21-4E5C-B4B2-BBC32571E163}"/>
                </a:ext>
              </a:extLst>
            </p:cNvPr>
            <p:cNvSpPr/>
            <p:nvPr/>
          </p:nvSpPr>
          <p:spPr bwMode="auto">
            <a:xfrm>
              <a:off x="4745331" y="4118250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C0DD1220-4823-46DB-91EC-8C1D45F35841}"/>
                </a:ext>
              </a:extLst>
            </p:cNvPr>
            <p:cNvSpPr/>
            <p:nvPr/>
          </p:nvSpPr>
          <p:spPr bwMode="auto">
            <a:xfrm>
              <a:off x="4821528" y="4346851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BA9012CA-1DF9-41E5-80B4-075C9843FF1A}"/>
                </a:ext>
              </a:extLst>
            </p:cNvPr>
            <p:cNvSpPr/>
            <p:nvPr/>
          </p:nvSpPr>
          <p:spPr bwMode="auto">
            <a:xfrm>
              <a:off x="5008049" y="3458005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F752CA17-B93C-4D57-BDBC-D2DB66CE40DC}"/>
                </a:ext>
              </a:extLst>
            </p:cNvPr>
            <p:cNvSpPr/>
            <p:nvPr/>
          </p:nvSpPr>
          <p:spPr bwMode="auto">
            <a:xfrm>
              <a:off x="5329213" y="651428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C22FE4CE-ADC2-484B-BC65-0D2BD027DA5D}"/>
                </a:ext>
              </a:extLst>
            </p:cNvPr>
            <p:cNvSpPr/>
            <p:nvPr/>
          </p:nvSpPr>
          <p:spPr bwMode="auto">
            <a:xfrm>
              <a:off x="5257778" y="644843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xmlns="" id="{A6504270-46BB-42AA-909E-E1EEC5AB840A}"/>
                </a:ext>
              </a:extLst>
            </p:cNvPr>
            <p:cNvSpPr/>
            <p:nvPr/>
          </p:nvSpPr>
          <p:spPr bwMode="auto">
            <a:xfrm>
              <a:off x="4943916" y="6325321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8F9EB3F7-4BA7-422F-9065-059030BCF60B}"/>
                </a:ext>
              </a:extLst>
            </p:cNvPr>
            <p:cNvSpPr/>
            <p:nvPr/>
          </p:nvSpPr>
          <p:spPr bwMode="auto">
            <a:xfrm>
              <a:off x="7747512" y="4469801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332998D0-54FF-4CE6-A68B-FFE2F8975523}"/>
                </a:ext>
              </a:extLst>
            </p:cNvPr>
            <p:cNvSpPr/>
            <p:nvPr/>
          </p:nvSpPr>
          <p:spPr bwMode="auto">
            <a:xfrm>
              <a:off x="7533584" y="4732088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CB9EF2D2-DE8E-49A9-9016-3B6CA974B1CA}"/>
                </a:ext>
              </a:extLst>
            </p:cNvPr>
            <p:cNvSpPr/>
            <p:nvPr/>
          </p:nvSpPr>
          <p:spPr bwMode="auto">
            <a:xfrm>
              <a:off x="7028528" y="433684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73321011-AEBE-43D6-B68E-4089EE1CB805}"/>
                </a:ext>
              </a:extLst>
            </p:cNvPr>
            <p:cNvSpPr/>
            <p:nvPr/>
          </p:nvSpPr>
          <p:spPr bwMode="auto">
            <a:xfrm>
              <a:off x="7451865" y="4937981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xmlns="" id="{52A0D085-FCFD-43E6-B029-2B4ABD5B7451}"/>
                </a:ext>
              </a:extLst>
            </p:cNvPr>
            <p:cNvSpPr/>
            <p:nvPr/>
          </p:nvSpPr>
          <p:spPr bwMode="auto">
            <a:xfrm>
              <a:off x="7620190" y="5352765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xmlns="" id="{7CE01BDC-52E0-47A3-83B8-EF0CC419CDCA}"/>
                </a:ext>
              </a:extLst>
            </p:cNvPr>
            <p:cNvSpPr/>
            <p:nvPr/>
          </p:nvSpPr>
          <p:spPr bwMode="auto">
            <a:xfrm>
              <a:off x="6841564" y="5144682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xmlns="" id="{844873D3-E913-484F-B705-DB4A515BCAED}"/>
                </a:ext>
              </a:extLst>
            </p:cNvPr>
            <p:cNvSpPr/>
            <p:nvPr/>
          </p:nvSpPr>
          <p:spPr bwMode="auto">
            <a:xfrm>
              <a:off x="6617580" y="4646653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xmlns="" id="{A44E1D91-BE42-48E9-8F9B-B05FE83C5459}"/>
                </a:ext>
              </a:extLst>
            </p:cNvPr>
            <p:cNvSpPr/>
            <p:nvPr/>
          </p:nvSpPr>
          <p:spPr bwMode="auto">
            <a:xfrm>
              <a:off x="5873619" y="4443152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xmlns="" id="{AE360447-8294-4658-AD64-3714FD1BB086}"/>
                </a:ext>
              </a:extLst>
            </p:cNvPr>
            <p:cNvSpPr/>
            <p:nvPr/>
          </p:nvSpPr>
          <p:spPr bwMode="auto">
            <a:xfrm>
              <a:off x="5991884" y="4670728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xmlns="" id="{AAC64472-7309-43B9-BE60-1CB26A6C24D4}"/>
                </a:ext>
              </a:extLst>
            </p:cNvPr>
            <p:cNvSpPr/>
            <p:nvPr/>
          </p:nvSpPr>
          <p:spPr bwMode="auto">
            <a:xfrm>
              <a:off x="5852460" y="4774813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xmlns="" id="{C6699B54-FBD2-4D59-A46C-75975C34263F}"/>
                </a:ext>
              </a:extLst>
            </p:cNvPr>
            <p:cNvSpPr/>
            <p:nvPr/>
          </p:nvSpPr>
          <p:spPr bwMode="auto">
            <a:xfrm>
              <a:off x="5777956" y="4428939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xmlns="" id="{A6BA7091-2A57-423B-ADA3-9F6B45A47D84}"/>
                </a:ext>
              </a:extLst>
            </p:cNvPr>
            <p:cNvSpPr/>
            <p:nvPr/>
          </p:nvSpPr>
          <p:spPr bwMode="auto">
            <a:xfrm>
              <a:off x="6328962" y="308920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xmlns="" id="{4C1BCB20-4DB2-4D55-8A62-41DBA12B9CB8}"/>
                </a:ext>
              </a:extLst>
            </p:cNvPr>
            <p:cNvSpPr/>
            <p:nvPr/>
          </p:nvSpPr>
          <p:spPr bwMode="auto">
            <a:xfrm>
              <a:off x="6182588" y="3257402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xmlns="" id="{312B407C-4A3E-4F2D-B147-1781DA0A729E}"/>
                </a:ext>
              </a:extLst>
            </p:cNvPr>
            <p:cNvSpPr/>
            <p:nvPr/>
          </p:nvSpPr>
          <p:spPr bwMode="auto">
            <a:xfrm>
              <a:off x="5777956" y="3191700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xmlns="" id="{8232D945-EA11-4B4A-856E-27DA1A29D222}"/>
                </a:ext>
              </a:extLst>
            </p:cNvPr>
            <p:cNvSpPr/>
            <p:nvPr/>
          </p:nvSpPr>
          <p:spPr bwMode="auto">
            <a:xfrm>
              <a:off x="6697688" y="3902953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xmlns="" id="{D0029197-E418-40B4-83B8-FD27DF2EC139}"/>
                </a:ext>
              </a:extLst>
            </p:cNvPr>
            <p:cNvSpPr/>
            <p:nvPr/>
          </p:nvSpPr>
          <p:spPr bwMode="auto">
            <a:xfrm>
              <a:off x="6551314" y="4071148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xmlns="" id="{FB020873-CA20-4900-8956-24DA23DFD428}"/>
                </a:ext>
              </a:extLst>
            </p:cNvPr>
            <p:cNvSpPr/>
            <p:nvPr/>
          </p:nvSpPr>
          <p:spPr bwMode="auto">
            <a:xfrm>
              <a:off x="6146682" y="400544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xmlns="" id="{975F00C1-6F84-42DD-818D-7F2FD0541DF2}"/>
                </a:ext>
              </a:extLst>
            </p:cNvPr>
            <p:cNvSpPr/>
            <p:nvPr/>
          </p:nvSpPr>
          <p:spPr bwMode="auto">
            <a:xfrm>
              <a:off x="7371306" y="356742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xmlns="" id="{3D793EBA-4162-4480-A88D-4E0FA86B2F18}"/>
                </a:ext>
              </a:extLst>
            </p:cNvPr>
            <p:cNvSpPr/>
            <p:nvPr/>
          </p:nvSpPr>
          <p:spPr bwMode="auto">
            <a:xfrm>
              <a:off x="7571462" y="3849124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xmlns="" id="{BE35DC8F-AEB6-4467-8D32-D5A622E151EC}"/>
                </a:ext>
              </a:extLst>
            </p:cNvPr>
            <p:cNvSpPr/>
            <p:nvPr/>
          </p:nvSpPr>
          <p:spPr bwMode="auto">
            <a:xfrm>
              <a:off x="7219465" y="329656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xmlns="" id="{DB19D3F4-580F-49F5-890D-B9733B494E9F}"/>
                </a:ext>
              </a:extLst>
            </p:cNvPr>
            <p:cNvSpPr/>
            <p:nvPr/>
          </p:nvSpPr>
          <p:spPr bwMode="auto">
            <a:xfrm>
              <a:off x="7747512" y="4735474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xmlns="" id="{BB37B284-E4DE-4A04-A89C-8EE08192B6B3}"/>
                </a:ext>
              </a:extLst>
            </p:cNvPr>
            <p:cNvSpPr/>
            <p:nvPr/>
          </p:nvSpPr>
          <p:spPr bwMode="auto">
            <a:xfrm>
              <a:off x="6141287" y="373589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xmlns="" id="{323E47D5-FD98-4ADB-A138-9006BA7647A8}"/>
                </a:ext>
              </a:extLst>
            </p:cNvPr>
            <p:cNvSpPr/>
            <p:nvPr/>
          </p:nvSpPr>
          <p:spPr bwMode="auto">
            <a:xfrm>
              <a:off x="5860852" y="350331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xmlns="" id="{01EF95A1-CA34-4552-925C-3EE36DAAE8E3}"/>
                </a:ext>
              </a:extLst>
            </p:cNvPr>
            <p:cNvSpPr/>
            <p:nvPr/>
          </p:nvSpPr>
          <p:spPr bwMode="auto">
            <a:xfrm>
              <a:off x="5761020" y="3742415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xmlns="" id="{8AD9550F-8A3C-481C-86DC-D9159D0221F7}"/>
                </a:ext>
              </a:extLst>
            </p:cNvPr>
            <p:cNvSpPr/>
            <p:nvPr/>
          </p:nvSpPr>
          <p:spPr bwMode="auto">
            <a:xfrm>
              <a:off x="5082428" y="372492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xmlns="" id="{37701E40-2C17-4FAC-ABAF-58F75658DA76}"/>
                </a:ext>
              </a:extLst>
            </p:cNvPr>
            <p:cNvSpPr/>
            <p:nvPr/>
          </p:nvSpPr>
          <p:spPr bwMode="auto">
            <a:xfrm>
              <a:off x="5429562" y="387732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xmlns="" id="{53CD9337-F92B-45F4-999F-21221FB662D9}"/>
                </a:ext>
              </a:extLst>
            </p:cNvPr>
            <p:cNvSpPr/>
            <p:nvPr/>
          </p:nvSpPr>
          <p:spPr bwMode="auto">
            <a:xfrm>
              <a:off x="5319496" y="3487860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xmlns="" id="{AA44DB91-18E0-45C4-B435-4976FB46EA6E}"/>
                </a:ext>
              </a:extLst>
            </p:cNvPr>
            <p:cNvSpPr/>
            <p:nvPr/>
          </p:nvSpPr>
          <p:spPr bwMode="auto">
            <a:xfrm>
              <a:off x="5086676" y="5981210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xmlns="" id="{0C454D5C-E82C-41F4-95A1-F9DEEE6C5E5A}"/>
                </a:ext>
              </a:extLst>
            </p:cNvPr>
            <p:cNvSpPr/>
            <p:nvPr/>
          </p:nvSpPr>
          <p:spPr bwMode="auto">
            <a:xfrm>
              <a:off x="4883475" y="593040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xmlns="" id="{750AF046-D63F-40DB-A661-C3DF4175942E}"/>
                </a:ext>
              </a:extLst>
            </p:cNvPr>
            <p:cNvSpPr/>
            <p:nvPr/>
          </p:nvSpPr>
          <p:spPr bwMode="auto">
            <a:xfrm>
              <a:off x="4807275" y="6082811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xmlns="" id="{BE901612-D232-4500-BD7A-6A51AA4E0F0C}"/>
                </a:ext>
              </a:extLst>
            </p:cNvPr>
            <p:cNvSpPr/>
            <p:nvPr/>
          </p:nvSpPr>
          <p:spPr bwMode="auto">
            <a:xfrm>
              <a:off x="5015574" y="437820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xmlns="" id="{87F329ED-AEBC-4F45-8638-EA99EBF53153}"/>
                </a:ext>
              </a:extLst>
            </p:cNvPr>
            <p:cNvSpPr/>
            <p:nvPr/>
          </p:nvSpPr>
          <p:spPr bwMode="auto">
            <a:xfrm>
              <a:off x="5167974" y="453060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xmlns="" id="{A1626FBF-9244-4232-A6EE-DC39CEBAA04B}"/>
                </a:ext>
              </a:extLst>
            </p:cNvPr>
            <p:cNvSpPr/>
            <p:nvPr/>
          </p:nvSpPr>
          <p:spPr bwMode="auto">
            <a:xfrm>
              <a:off x="6519701" y="3318362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xmlns="" id="{B9BC2A5F-C2FB-47DB-95FA-7E50C7D8B5E9}"/>
                </a:ext>
              </a:extLst>
            </p:cNvPr>
            <p:cNvSpPr/>
            <p:nvPr/>
          </p:nvSpPr>
          <p:spPr bwMode="auto">
            <a:xfrm>
              <a:off x="7688245" y="4613734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xmlns="" id="{F37868D9-45BD-44B9-B735-6D55A6F0197B}"/>
                </a:ext>
              </a:extLst>
            </p:cNvPr>
            <p:cNvSpPr/>
            <p:nvPr/>
          </p:nvSpPr>
          <p:spPr bwMode="auto">
            <a:xfrm>
              <a:off x="5538329" y="5586522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xmlns="" id="{567D19C9-01DF-4308-89D9-1748CE6BD5CC}"/>
                </a:ext>
              </a:extLst>
            </p:cNvPr>
            <p:cNvSpPr/>
            <p:nvPr/>
          </p:nvSpPr>
          <p:spPr bwMode="auto">
            <a:xfrm>
              <a:off x="5343595" y="5324053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xmlns="" id="{11E2EF76-3746-48B8-8851-0A80DDFC9465}"/>
                </a:ext>
              </a:extLst>
            </p:cNvPr>
            <p:cNvSpPr/>
            <p:nvPr/>
          </p:nvSpPr>
          <p:spPr bwMode="auto">
            <a:xfrm>
              <a:off x="5258929" y="5188588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xmlns="" id="{669800D5-F925-45DC-A1EA-0C78B3CCDF9B}"/>
                </a:ext>
              </a:extLst>
            </p:cNvPr>
            <p:cNvSpPr/>
            <p:nvPr/>
          </p:nvSpPr>
          <p:spPr bwMode="auto">
            <a:xfrm>
              <a:off x="5496000" y="4782190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xmlns="" id="{DA654D22-A95D-4194-AE7C-BCE3B8D9369D}"/>
                </a:ext>
              </a:extLst>
            </p:cNvPr>
            <p:cNvSpPr/>
            <p:nvPr/>
          </p:nvSpPr>
          <p:spPr bwMode="auto">
            <a:xfrm>
              <a:off x="5284325" y="4765105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xmlns="" id="{1866DC76-CC45-4D34-A3B2-3F16662AB2F7}"/>
                </a:ext>
              </a:extLst>
            </p:cNvPr>
            <p:cNvSpPr/>
            <p:nvPr/>
          </p:nvSpPr>
          <p:spPr bwMode="auto">
            <a:xfrm>
              <a:off x="5851067" y="5831512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xmlns="" id="{F897C1B4-B62B-400C-82D3-DAB7C078BD40}"/>
                </a:ext>
              </a:extLst>
            </p:cNvPr>
            <p:cNvSpPr/>
            <p:nvPr/>
          </p:nvSpPr>
          <p:spPr bwMode="auto">
            <a:xfrm>
              <a:off x="6055106" y="611328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xmlns="" id="{4AC6FB06-212A-4C8D-B4E4-EC1348CE954E}"/>
                </a:ext>
              </a:extLst>
            </p:cNvPr>
            <p:cNvSpPr/>
            <p:nvPr/>
          </p:nvSpPr>
          <p:spPr bwMode="auto">
            <a:xfrm>
              <a:off x="5953554" y="5917545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xmlns="" id="{7DEF4E84-4C09-430C-BB6B-439A7AEE6690}"/>
                </a:ext>
              </a:extLst>
            </p:cNvPr>
            <p:cNvSpPr/>
            <p:nvPr/>
          </p:nvSpPr>
          <p:spPr bwMode="auto">
            <a:xfrm>
              <a:off x="5647420" y="6080771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xmlns="" id="{55086ED9-4D15-463F-B558-C47EA58228EA}"/>
                </a:ext>
              </a:extLst>
            </p:cNvPr>
            <p:cNvSpPr/>
            <p:nvPr/>
          </p:nvSpPr>
          <p:spPr bwMode="auto">
            <a:xfrm>
              <a:off x="6291876" y="6348894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xmlns="" id="{77C4C879-6024-4D36-A255-42E4FA364D03}"/>
                </a:ext>
              </a:extLst>
            </p:cNvPr>
            <p:cNvSpPr/>
            <p:nvPr/>
          </p:nvSpPr>
          <p:spPr bwMode="auto">
            <a:xfrm>
              <a:off x="5774899" y="6422847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xmlns="" id="{5C8CACFB-CCCF-4ED4-8492-7170652D985D}"/>
                </a:ext>
              </a:extLst>
            </p:cNvPr>
            <p:cNvSpPr/>
            <p:nvPr/>
          </p:nvSpPr>
          <p:spPr bwMode="auto">
            <a:xfrm>
              <a:off x="4562451" y="3574474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xmlns="" id="{F468B48C-99DF-4B08-BE41-3727D8C5C710}"/>
                </a:ext>
              </a:extLst>
            </p:cNvPr>
            <p:cNvSpPr/>
            <p:nvPr/>
          </p:nvSpPr>
          <p:spPr bwMode="auto">
            <a:xfrm>
              <a:off x="6354105" y="4895400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xmlns="" id="{8089313B-AE78-47C0-A818-B5A2CD7F9D62}"/>
                </a:ext>
              </a:extLst>
            </p:cNvPr>
            <p:cNvSpPr/>
            <p:nvPr/>
          </p:nvSpPr>
          <p:spPr bwMode="auto">
            <a:xfrm>
              <a:off x="5710859" y="2798061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xmlns="" id="{002E0B8B-2780-4A3B-A2F8-9CEB639BCD62}"/>
                </a:ext>
              </a:extLst>
            </p:cNvPr>
            <p:cNvSpPr/>
            <p:nvPr/>
          </p:nvSpPr>
          <p:spPr bwMode="auto">
            <a:xfrm>
              <a:off x="5872558" y="2389606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xmlns="" id="{C89A9550-D5B8-4AFA-838E-DB1B19116D19}"/>
                </a:ext>
              </a:extLst>
            </p:cNvPr>
            <p:cNvSpPr/>
            <p:nvPr/>
          </p:nvSpPr>
          <p:spPr bwMode="auto">
            <a:xfrm>
              <a:off x="5500403" y="3440282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xmlns="" id="{4593C0B0-EDAE-48BA-BA3C-518A378228DC}"/>
                </a:ext>
              </a:extLst>
            </p:cNvPr>
            <p:cNvSpPr/>
            <p:nvPr/>
          </p:nvSpPr>
          <p:spPr bwMode="auto">
            <a:xfrm>
              <a:off x="4968311" y="3593784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xmlns="" id="{F4E7F0A8-A3F9-4E76-B317-DA1B2CDBD744}"/>
                </a:ext>
              </a:extLst>
            </p:cNvPr>
            <p:cNvSpPr/>
            <p:nvPr/>
          </p:nvSpPr>
          <p:spPr bwMode="auto">
            <a:xfrm>
              <a:off x="5923708" y="4074510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xmlns="" id="{25C48ED0-7D3D-4592-A115-456ACB7C953D}"/>
                </a:ext>
              </a:extLst>
            </p:cNvPr>
            <p:cNvSpPr/>
            <p:nvPr/>
          </p:nvSpPr>
          <p:spPr bwMode="auto">
            <a:xfrm>
              <a:off x="6477720" y="3191083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xmlns="" id="{C282D840-F49A-4689-9758-BA4258AAFA40}"/>
                </a:ext>
              </a:extLst>
            </p:cNvPr>
            <p:cNvSpPr/>
            <p:nvPr/>
          </p:nvSpPr>
          <p:spPr bwMode="auto">
            <a:xfrm>
              <a:off x="4822174" y="6210309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xmlns="" id="{AFD0E33A-2D42-4FD5-9665-DE2F277A61DF}"/>
                </a:ext>
              </a:extLst>
            </p:cNvPr>
            <p:cNvSpPr txBox="1"/>
            <p:nvPr/>
          </p:nvSpPr>
          <p:spPr>
            <a:xfrm>
              <a:off x="5653156" y="6453986"/>
              <a:ext cx="1092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n>
                    <a:solidFill>
                      <a:schemeClr val="tx1"/>
                    </a:solidFill>
                  </a:ln>
                </a:rPr>
                <a:t>Matara</a:t>
              </a: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xmlns="" id="{5204BD79-12A5-4807-8189-406896B43B7E}"/>
                </a:ext>
              </a:extLst>
            </p:cNvPr>
            <p:cNvSpPr/>
            <p:nvPr/>
          </p:nvSpPr>
          <p:spPr bwMode="auto">
            <a:xfrm>
              <a:off x="5470276" y="655696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xmlns="" id="{447A2854-3540-4B93-B441-9A04B3459B07}"/>
                </a:ext>
              </a:extLst>
            </p:cNvPr>
            <p:cNvSpPr txBox="1"/>
            <p:nvPr/>
          </p:nvSpPr>
          <p:spPr>
            <a:xfrm>
              <a:off x="5932943" y="4424126"/>
              <a:ext cx="824564" cy="375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Kandy</a:t>
              </a:r>
            </a:p>
          </p:txBody>
        </p: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xmlns="" id="{E772FB9E-287B-4D11-A16A-3372D4763387}"/>
                </a:ext>
              </a:extLst>
            </p:cNvPr>
            <p:cNvSpPr txBox="1"/>
            <p:nvPr/>
          </p:nvSpPr>
          <p:spPr>
            <a:xfrm>
              <a:off x="6660599" y="3107980"/>
              <a:ext cx="1665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chemeClr val="tx1"/>
                    </a:solidFill>
                  </a:ln>
                </a:rPr>
                <a:t>Polonnaruwa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6513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0023 L -0.00625 -0.30023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1" grpId="0" uiExpand="1" build="p"/>
      <p:bldP spid="10" grpId="0" build="allAtOnce"/>
      <p:bldP spid="15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4">
            <a:extLst>
              <a:ext uri="{FF2B5EF4-FFF2-40B4-BE49-F238E27FC236}">
                <a16:creationId xmlns:a16="http://schemas.microsoft.com/office/drawing/2014/main" xmlns="" id="{CDBC481D-2B69-46CD-A05B-EF6E52CC8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0"/>
            <a:ext cx="3959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xmlns="" id="{01EA4387-E1AB-4213-A91C-99C3AEA97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0"/>
            <a:ext cx="3935412" cy="686911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  <a:gs pos="100000">
                <a:srgbClr val="832B2B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ea typeface="SimSun" panose="02010600030101010101" pitchFamily="2" charset="-122"/>
                <a:sym typeface="Open Sans" panose="020B0606030504020204" pitchFamily="34" charset="0"/>
              </a:rPr>
              <a:t>KEY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ea typeface="SimSun" panose="02010600030101010101" pitchFamily="2" charset="-122"/>
                <a:sym typeface="Open Sans" panose="020B0606030504020204" pitchFamily="34" charset="0"/>
              </a:rPr>
              <a:t>INFRASTRUCTURE</a:t>
            </a:r>
            <a:r>
              <a:rPr lang="en-US" altLang="zh-CN" sz="3600" b="1" dirty="0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&amp;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DEVELOPMENT PROJECTS</a:t>
            </a:r>
            <a:endParaRPr lang="en-US" altLang="zh-CN" sz="3600" b="1" dirty="0"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9220" name="Picture 6">
            <a:extLst>
              <a:ext uri="{FF2B5EF4-FFF2-40B4-BE49-F238E27FC236}">
                <a16:creationId xmlns:a16="http://schemas.microsoft.com/office/drawing/2014/main" xmlns="" id="{86F57962-F0F2-4507-9D7C-DA9D12FD4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5703888"/>
            <a:ext cx="10699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3">
            <a:extLst>
              <a:ext uri="{FF2B5EF4-FFF2-40B4-BE49-F238E27FC236}">
                <a16:creationId xmlns:a16="http://schemas.microsoft.com/office/drawing/2014/main" xmlns="" id="{DAF39C0E-E23F-404E-A2EF-49FFDC418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778" y="91134"/>
            <a:ext cx="7970837" cy="667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1pPr>
            <a:lvl2pPr marL="6858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2pPr>
            <a:lvl3pPr marL="11430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3pPr>
            <a:lvl4pPr marL="16002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4pPr>
            <a:lvl5pPr marL="20574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5pPr>
            <a:lvl6pPr marL="25146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6pPr>
            <a:lvl7pPr marL="29718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7pPr>
            <a:lvl8pPr marL="34290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8pPr>
            <a:lvl9pPr marL="38862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9pPr>
          </a:lstStyle>
          <a:p>
            <a:pPr marL="404813" indent="-404813" eaLnBrk="1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5999163" algn="l"/>
              </a:tabLst>
              <a:defRPr/>
            </a:pPr>
            <a:r>
              <a:rPr lang="en-US" altLang="zh-CN" sz="2600" b="1" dirty="0">
                <a:ea typeface="Microsoft Himalaya" panose="01010100010101010101" pitchFamily="2" charset="0"/>
                <a:cs typeface="Calibri" panose="020F0502020204030204" pitchFamily="34" charset="0"/>
              </a:rPr>
              <a:t>Southern Highway Section 1-3   	</a:t>
            </a:r>
            <a:r>
              <a:rPr lang="en-US" altLang="zh-CN" sz="2600" b="1" dirty="0">
                <a:solidFill>
                  <a:srgbClr val="C00000"/>
                </a:solidFill>
                <a:ea typeface="Microsoft Himalaya" panose="01010100010101010101" pitchFamily="2" charset="0"/>
                <a:cs typeface="Calibri" panose="020F0502020204030204" pitchFamily="34" charset="0"/>
              </a:rPr>
              <a:t>USD 1.1 Bn</a:t>
            </a:r>
          </a:p>
          <a:p>
            <a:pPr marL="404813" indent="-404813" eaLnBrk="1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5999163" algn="l"/>
              </a:tabLst>
              <a:defRPr/>
            </a:pPr>
            <a:r>
              <a:rPr lang="en-US" altLang="zh-CN" sz="2600" b="1" dirty="0">
                <a:ea typeface="Microsoft Himalaya" panose="01010100010101010101" pitchFamily="2" charset="0"/>
                <a:cs typeface="Calibri" panose="020F0502020204030204" pitchFamily="34" charset="0"/>
              </a:rPr>
              <a:t>Outer Circular Highway    	</a:t>
            </a:r>
            <a:r>
              <a:rPr lang="en-US" altLang="zh-CN" sz="2600" b="1" dirty="0">
                <a:solidFill>
                  <a:srgbClr val="C00000"/>
                </a:solidFill>
                <a:ea typeface="Microsoft Himalaya" panose="01010100010101010101" pitchFamily="2" charset="0"/>
                <a:cs typeface="Calibri" panose="020F0502020204030204" pitchFamily="34" charset="0"/>
              </a:rPr>
              <a:t>USD 0.5 Bn</a:t>
            </a:r>
          </a:p>
          <a:p>
            <a:pPr marL="404813" indent="-404813" eaLnBrk="1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5999163" algn="l"/>
              </a:tabLst>
              <a:defRPr/>
            </a:pPr>
            <a:r>
              <a:rPr lang="en-US" altLang="zh-CN" sz="2600" b="1" dirty="0">
                <a:ea typeface="Microsoft Himalaya" panose="01010100010101010101" pitchFamily="2" charset="0"/>
                <a:cs typeface="Calibri" panose="020F0502020204030204" pitchFamily="34" charset="0"/>
              </a:rPr>
              <a:t>Colombo Port Expansion Project   	</a:t>
            </a:r>
            <a:r>
              <a:rPr lang="en-US" altLang="zh-CN" sz="2600" b="1" dirty="0">
                <a:solidFill>
                  <a:srgbClr val="C00000"/>
                </a:solidFill>
                <a:ea typeface="Microsoft Himalaya" panose="01010100010101010101" pitchFamily="2" charset="0"/>
                <a:cs typeface="Calibri" panose="020F0502020204030204" pitchFamily="34" charset="0"/>
              </a:rPr>
              <a:t>USD 225 Mn</a:t>
            </a:r>
          </a:p>
          <a:p>
            <a:pPr marL="404813" indent="-404813" eaLnBrk="1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5999163" algn="l"/>
              </a:tabLst>
              <a:defRPr/>
            </a:pPr>
            <a:r>
              <a:rPr lang="en-US" altLang="zh-CN" sz="2600" b="1" dirty="0">
                <a:ea typeface="Microsoft Himalaya" panose="01010100010101010101" pitchFamily="2" charset="0"/>
                <a:cs typeface="Calibri" panose="020F0502020204030204" pitchFamily="34" charset="0"/>
              </a:rPr>
              <a:t>Havelock City      	</a:t>
            </a:r>
            <a:r>
              <a:rPr lang="en-US" altLang="zh-CN" sz="2600" b="1" dirty="0">
                <a:solidFill>
                  <a:srgbClr val="C00000"/>
                </a:solidFill>
                <a:ea typeface="Microsoft Himalaya" panose="01010100010101010101" pitchFamily="2" charset="0"/>
                <a:cs typeface="Calibri" panose="020F0502020204030204" pitchFamily="34" charset="0"/>
              </a:rPr>
              <a:t>USD 111 Mn</a:t>
            </a:r>
          </a:p>
          <a:p>
            <a:pPr marL="404813" indent="-404813" eaLnBrk="1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5999163" algn="l"/>
              </a:tabLst>
              <a:defRPr/>
            </a:pPr>
            <a:r>
              <a:rPr lang="en-US" altLang="zh-CN" sz="2600" b="1" dirty="0">
                <a:ea typeface="Microsoft Himalaya" panose="01010100010101010101" pitchFamily="2" charset="0"/>
                <a:cs typeface="Calibri" panose="020F0502020204030204" pitchFamily="34" charset="0"/>
              </a:rPr>
              <a:t>Upper </a:t>
            </a:r>
            <a:r>
              <a:rPr lang="en-US" altLang="zh-CN" sz="2600" b="1" dirty="0" err="1">
                <a:ea typeface="Microsoft Himalaya" panose="01010100010101010101" pitchFamily="2" charset="0"/>
                <a:cs typeface="Calibri" panose="020F0502020204030204" pitchFamily="34" charset="0"/>
              </a:rPr>
              <a:t>Kotmale</a:t>
            </a:r>
            <a:r>
              <a:rPr lang="en-US" altLang="zh-CN" sz="2600" b="1" dirty="0">
                <a:ea typeface="Microsoft Himalaya" panose="01010100010101010101" pitchFamily="2" charset="0"/>
                <a:cs typeface="Calibri" panose="020F0502020204030204" pitchFamily="34" charset="0"/>
              </a:rPr>
              <a:t> Hydro Power Project  	</a:t>
            </a:r>
            <a:r>
              <a:rPr lang="en-US" altLang="zh-CN" sz="2600" b="1" dirty="0">
                <a:solidFill>
                  <a:srgbClr val="C00000"/>
                </a:solidFill>
                <a:ea typeface="Microsoft Himalaya" panose="01010100010101010101" pitchFamily="2" charset="0"/>
                <a:cs typeface="Calibri" panose="020F0502020204030204" pitchFamily="34" charset="0"/>
              </a:rPr>
              <a:t>USD 100 Mn</a:t>
            </a:r>
          </a:p>
          <a:p>
            <a:pPr marL="404813" indent="-404813" eaLnBrk="1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5999163" algn="l"/>
              </a:tabLst>
              <a:defRPr/>
            </a:pPr>
            <a:r>
              <a:rPr lang="en-US" altLang="zh-CN" sz="2600" b="1" dirty="0">
                <a:ea typeface="Microsoft Himalaya" panose="01010100010101010101" pitchFamily="2" charset="0"/>
                <a:cs typeface="Calibri" panose="020F0502020204030204" pitchFamily="34" charset="0"/>
              </a:rPr>
              <a:t>Colombo - Katunayake Express Way  	</a:t>
            </a:r>
            <a:r>
              <a:rPr lang="en-US" altLang="zh-CN" sz="2600" b="1" dirty="0">
                <a:solidFill>
                  <a:srgbClr val="C00000"/>
                </a:solidFill>
                <a:ea typeface="Microsoft Himalaya" panose="01010100010101010101" pitchFamily="2" charset="0"/>
                <a:cs typeface="Calibri" panose="020F0502020204030204" pitchFamily="34" charset="0"/>
              </a:rPr>
              <a:t>USD 53 Mn</a:t>
            </a:r>
          </a:p>
          <a:p>
            <a:pPr marL="404813" indent="-404813" eaLnBrk="1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5999163" algn="l"/>
              </a:tabLst>
              <a:defRPr/>
            </a:pPr>
            <a:r>
              <a:rPr lang="en-US" altLang="zh-CN" sz="2600" b="1" dirty="0">
                <a:ea typeface="Microsoft Himalaya" panose="01010100010101010101" pitchFamily="2" charset="0"/>
                <a:cs typeface="Calibri" panose="020F0502020204030204" pitchFamily="34" charset="0"/>
              </a:rPr>
              <a:t>Waste Water Project     	</a:t>
            </a:r>
            <a:r>
              <a:rPr lang="en-US" altLang="zh-CN" sz="2600" b="1" dirty="0">
                <a:solidFill>
                  <a:srgbClr val="C00000"/>
                </a:solidFill>
                <a:ea typeface="Microsoft Himalaya" panose="01010100010101010101" pitchFamily="2" charset="0"/>
                <a:cs typeface="Calibri" panose="020F0502020204030204" pitchFamily="34" charset="0"/>
              </a:rPr>
              <a:t>USD 44 Mn</a:t>
            </a:r>
          </a:p>
          <a:p>
            <a:pPr marL="404813" indent="-404813" eaLnBrk="1" hangingPunct="1">
              <a:lnSpc>
                <a:spcPts val="4700"/>
              </a:lnSpc>
              <a:spcBef>
                <a:spcPts val="0"/>
              </a:spcBef>
              <a:spcAft>
                <a:spcPts val="1200"/>
              </a:spcAft>
              <a:buSzPct val="72000"/>
              <a:buFont typeface="Wingdings" panose="05000000000000000000" pitchFamily="2" charset="2"/>
              <a:buChar char="Ø"/>
              <a:tabLst>
                <a:tab pos="5999163" algn="l"/>
              </a:tabLst>
              <a:defRPr/>
            </a:pPr>
            <a:r>
              <a:rPr lang="en-US" altLang="zh-CN" sz="2600" b="1" dirty="0">
                <a:ea typeface="Microsoft Himalaya" panose="01010100010101010101" pitchFamily="2" charset="0"/>
                <a:cs typeface="Calibri" panose="020F0502020204030204" pitchFamily="34" charset="0"/>
              </a:rPr>
              <a:t>Tunnel Project     	</a:t>
            </a:r>
            <a:r>
              <a:rPr lang="en-US" altLang="zh-CN" sz="2600" b="1" dirty="0">
                <a:solidFill>
                  <a:srgbClr val="C00000"/>
                </a:solidFill>
                <a:ea typeface="Microsoft Himalaya" panose="01010100010101010101" pitchFamily="2" charset="0"/>
                <a:cs typeface="Calibri" panose="020F0502020204030204" pitchFamily="34" charset="0"/>
              </a:rPr>
              <a:t>USD 28 Mn</a:t>
            </a:r>
          </a:p>
          <a:p>
            <a:pPr marL="404813" indent="-404813" eaLnBrk="1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5999163" algn="l"/>
              </a:tabLst>
              <a:defRPr/>
            </a:pPr>
            <a:r>
              <a:rPr lang="en-US" altLang="zh-CN" sz="2600" b="1" dirty="0">
                <a:ea typeface="Microsoft Himalaya" panose="01010100010101010101" pitchFamily="2" charset="0"/>
                <a:cs typeface="Calibri" panose="020F0502020204030204" pitchFamily="34" charset="0"/>
              </a:rPr>
              <a:t>Design, Construction and Commissioning </a:t>
            </a:r>
          </a:p>
          <a:p>
            <a:pPr marL="0" indent="401638" eaLnBrk="1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SzPct val="72000"/>
              <a:buNone/>
              <a:tabLst>
                <a:tab pos="5999163" algn="l"/>
              </a:tabLst>
              <a:defRPr/>
            </a:pPr>
            <a:r>
              <a:rPr lang="en-US" altLang="zh-CN" sz="2600" b="1" dirty="0">
                <a:ea typeface="Microsoft Himalaya" panose="01010100010101010101" pitchFamily="2" charset="0"/>
                <a:cs typeface="Calibri" panose="020F0502020204030204" pitchFamily="34" charset="0"/>
              </a:rPr>
              <a:t>of Housing Units - Maldives     	</a:t>
            </a:r>
            <a:r>
              <a:rPr lang="en-US" altLang="zh-CN" sz="2600" b="1" dirty="0">
                <a:solidFill>
                  <a:srgbClr val="C00000"/>
                </a:solidFill>
                <a:ea typeface="Microsoft Himalaya" panose="01010100010101010101" pitchFamily="2" charset="0"/>
                <a:cs typeface="Calibri" panose="020F0502020204030204" pitchFamily="34" charset="0"/>
              </a:rPr>
              <a:t>USD 21 Mn</a:t>
            </a:r>
          </a:p>
          <a:p>
            <a:pPr marL="404813" indent="-404813" eaLnBrk="1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5999163" algn="l"/>
              </a:tabLst>
              <a:defRPr/>
            </a:pPr>
            <a:r>
              <a:rPr lang="en-US" altLang="zh-CN" sz="2600" b="1" dirty="0">
                <a:ea typeface="Microsoft Himalaya" panose="01010100010101010101" pitchFamily="2" charset="0"/>
                <a:cs typeface="Calibri" panose="020F0502020204030204" pitchFamily="34" charset="0"/>
              </a:rPr>
              <a:t>Southern Transport Development   	</a:t>
            </a:r>
            <a:r>
              <a:rPr lang="en-US" altLang="zh-CN" sz="2600" b="1" dirty="0">
                <a:solidFill>
                  <a:srgbClr val="C00000"/>
                </a:solidFill>
                <a:ea typeface="Microsoft Himalaya" panose="01010100010101010101" pitchFamily="2" charset="0"/>
                <a:cs typeface="Calibri" panose="020F0502020204030204" pitchFamily="34" charset="0"/>
              </a:rPr>
              <a:t>USD 5.5 Mn</a:t>
            </a:r>
            <a:endParaRPr lang="en-US" altLang="zh-CN" sz="2600" dirty="0">
              <a:solidFill>
                <a:srgbClr val="C00000"/>
              </a:solidFill>
              <a:ea typeface="Microsoft Himalaya" panose="01010100010101010101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autoUpdateAnimBg="0"/>
      <p:bldP spid="922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xmlns="" id="{CC39B006-A39D-41FF-9FCA-8710A0CEB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00"/>
            <a:ext cx="12192000" cy="1214438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5400" b="1">
              <a:latin typeface="Calibri Light" panose="020F0302020204030204" pitchFamily="34" charset="0"/>
              <a:ea typeface="SimSun" panose="02010600030101010101" pitchFamily="2" charset="-122"/>
              <a:sym typeface="Open Sans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Calibri Light" panose="020F0302020204030204" pitchFamily="34" charset="0"/>
                <a:ea typeface="SimSun" panose="02010600030101010101" pitchFamily="2" charset="-122"/>
                <a:sym typeface="Open Sans" panose="020B0606030504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b="1">
              <a:solidFill>
                <a:schemeClr val="bg1"/>
              </a:solidFill>
              <a:latin typeface="Open Sans" panose="020B0606030504020204" pitchFamily="34" charset="0"/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xmlns="" id="{C09BB5E0-C016-4894-B9A9-C59FDC497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2033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  <a:gs pos="100000">
                <a:srgbClr val="832B2B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5400" b="1">
              <a:solidFill>
                <a:schemeClr val="bg1"/>
              </a:solidFill>
              <a:ea typeface="SimSun" panose="02010600030101010101" pitchFamily="2" charset="-122"/>
              <a:sym typeface="Open Sans" panose="020B0606030504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5400" b="1">
              <a:ea typeface="SimSun" panose="02010600030101010101" pitchFamily="2" charset="-122"/>
              <a:sym typeface="Open Sans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b="1">
              <a:solidFill>
                <a:schemeClr val="bg1"/>
              </a:solidFill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xmlns="" id="{9705E2A3-20DE-43A1-B44A-26C177C47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188" y="5286375"/>
            <a:ext cx="3902075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6858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5400" dirty="0">
                <a:latin typeface="Eras Demi ITC" panose="020B0805030504020804" pitchFamily="34" charset="0"/>
                <a:ea typeface="SimSun" panose="02010600030101010101" pitchFamily="2" charset="-122"/>
              </a:rPr>
              <a:t>Thank You</a:t>
            </a: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zh-CN" sz="3600" dirty="0">
              <a:latin typeface="Corbel" panose="020B0503020204020204" pitchFamily="34" charset="0"/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zh-CN" sz="3600" b="1" dirty="0">
              <a:latin typeface="Corbel" panose="020B0503020204020204" pitchFamily="34" charset="0"/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ea typeface="SimSun" panose="02010600030101010101" pitchFamily="2" charset="-122"/>
              </a:rPr>
              <a:t>	</a:t>
            </a:r>
            <a:endParaRPr lang="en-US" altLang="zh-CN" sz="4000" b="1" dirty="0">
              <a:solidFill>
                <a:srgbClr val="770318"/>
              </a:solidFill>
              <a:ea typeface="SimSun" panose="02010600030101010101" pitchFamily="2" charset="-122"/>
            </a:endParaRPr>
          </a:p>
        </p:txBody>
      </p:sp>
      <p:pic>
        <p:nvPicPr>
          <p:cNvPr id="43013" name="Picture 6">
            <a:extLst>
              <a:ext uri="{FF2B5EF4-FFF2-40B4-BE49-F238E27FC236}">
                <a16:creationId xmlns:a16="http://schemas.microsoft.com/office/drawing/2014/main" xmlns="" id="{0F351755-38B9-4C20-BE82-47223BF9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138" y="71438"/>
            <a:ext cx="10699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autoUpdateAnimBg="0"/>
      <p:bldP spid="43012" grpId="1" build="p" autoUpdateAnimBg="0"/>
      <p:bldP spid="43012" grpId="2" build="p" autoUpdateAnimBg="0"/>
      <p:bldP spid="43012" grpId="3" build="p" autoUpdateAnimBg="0"/>
      <p:bldP spid="43012" grpId="4" build="p" autoUpdateAnimBg="0"/>
      <p:bldP spid="43012" grpId="5" build="p" autoUpdateAnimBg="0"/>
      <p:bldP spid="43012" grpId="6" build="p" autoUpdateAnimBg="0"/>
      <p:bldP spid="43012" grpId="7" build="p" autoUpdateAnimBg="0"/>
      <p:bldP spid="43012" grpId="8" build="p" autoUpdateAnimBg="0"/>
      <p:bldP spid="43012" grpId="9" build="p" autoUpdateAnimBg="0"/>
      <p:bldP spid="43012" grpId="10" build="p" autoUpdateAnimBg="0"/>
      <p:bldP spid="43012" grpId="11" build="p" autoUpdateAnimBg="0"/>
      <p:bldP spid="43012" grpId="12" build="p" autoUpdateAnimBg="0"/>
      <p:bldP spid="43012" grpId="13" build="p" autoUpdateAnimBg="0"/>
      <p:bldP spid="43012" grpId="14" build="p" autoUpdateAnimBg="0"/>
      <p:bldP spid="43012" grpId="15" build="p" autoUpdateAnimBg="0"/>
      <p:bldP spid="43012" grpId="16" build="p" autoUpdateAnimBg="0"/>
      <p:bldP spid="43012" grpId="17" build="p" autoUpdateAnimBg="0"/>
      <p:bldP spid="43012" grpId="18" build="p" autoUpdateAnimBg="0"/>
      <p:bldP spid="43012" grpId="19" build="p" autoUpdateAnimBg="0"/>
      <p:bldP spid="43012" grpId="20" build="p" autoUpdateAnimBg="0"/>
      <p:bldP spid="43012" grpId="2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3EBF53AC-0C47-4D31-8806-0D79FF112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4438"/>
            <a:ext cx="12192000" cy="66044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5400" b="1" dirty="0">
              <a:latin typeface="Calibri Light" panose="020F0302020204030204" pitchFamily="34" charset="0"/>
              <a:ea typeface="SimSun" panose="02010600030101010101" pitchFamily="2" charset="-122"/>
              <a:sym typeface="Open Sans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Calibri Light" panose="020F0302020204030204" pitchFamily="34" charset="0"/>
                <a:ea typeface="SimSun" panose="02010600030101010101" pitchFamily="2" charset="-122"/>
                <a:sym typeface="Open Sans" panose="020B0606030504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chemeClr val="bg1"/>
              </a:solidFill>
              <a:latin typeface="Open Sans" panose="020B0606030504020204" pitchFamily="34" charset="0"/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xmlns="" id="{FA77B737-0675-4090-9EA1-E45DD3059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2144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  <a:gs pos="100000">
                <a:srgbClr val="832B2B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b="1" dirty="0">
              <a:solidFill>
                <a:schemeClr val="bg1"/>
              </a:solidFill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5124" name="Rectangle 9">
            <a:extLst>
              <a:ext uri="{FF2B5EF4-FFF2-40B4-BE49-F238E27FC236}">
                <a16:creationId xmlns:a16="http://schemas.microsoft.com/office/drawing/2014/main" xmlns="" id="{05F338A1-CBD2-4FE2-BCC8-6A55F8802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7" y="1644999"/>
            <a:ext cx="331732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B0503020204020204" pitchFamily="2" charset="-122"/>
                <a:cs typeface="等线" panose="020B0503020204020204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B0503020204020204" pitchFamily="2" charset="-122"/>
                <a:cs typeface="等线" panose="020B0503020204020204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B0503020204020204" pitchFamily="2" charset="-122"/>
                <a:cs typeface="等线" panose="020B0503020204020204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B0503020204020204" pitchFamily="2" charset="-122"/>
                <a:cs typeface="等线" panose="020B0503020204020204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B0503020204020204" pitchFamily="2" charset="-122"/>
                <a:cs typeface="等线" panose="020B0503020204020204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B0503020204020204" pitchFamily="2" charset="-122"/>
                <a:cs typeface="等线" panose="020B0503020204020204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B0503020204020204" pitchFamily="2" charset="-122"/>
                <a:cs typeface="等线" panose="020B0503020204020204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B0503020204020204" pitchFamily="2" charset="-122"/>
                <a:cs typeface="等线" panose="020B0503020204020204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B0503020204020204" pitchFamily="2" charset="-122"/>
                <a:cs typeface="等线" panose="020B0503020204020204" pitchFamily="2" charset="-122"/>
                <a:sym typeface="Calibri" panose="020F0502020204030204" pitchFamily="34" charset="0"/>
              </a:defRPr>
            </a:lvl9pPr>
          </a:lstStyle>
          <a:p>
            <a:pPr marL="341313" indent="-341313" eaLnBrk="1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b="1" dirty="0">
                <a:solidFill>
                  <a:srgbClr val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ea typeface="MS PGothic" panose="020B0600070205080204" pitchFamily="34" charset="-128"/>
              </a:rPr>
              <a:t>INSURANCE</a:t>
            </a:r>
          </a:p>
          <a:p>
            <a:pPr marL="341313" indent="-341313" eaLnBrk="1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endParaRPr lang="en-US" altLang="zh-CN" sz="100" b="1" dirty="0">
              <a:solidFill>
                <a:srgbClr val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a typeface="MS PGothic" panose="020B0600070205080204" pitchFamily="34" charset="-128"/>
            </a:endParaRPr>
          </a:p>
          <a:p>
            <a:pPr marL="341313" indent="-341313" eaLnBrk="1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b="1" dirty="0">
                <a:solidFill>
                  <a:srgbClr val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ea typeface="MS PGothic" panose="020B0600070205080204" pitchFamily="34" charset="-128"/>
              </a:rPr>
              <a:t>POWER GENERATION</a:t>
            </a:r>
          </a:p>
          <a:p>
            <a:pPr marL="341313" indent="-341313" eaLnBrk="1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endParaRPr lang="en-US" altLang="zh-CN" sz="100" b="1" dirty="0">
              <a:solidFill>
                <a:srgbClr val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a typeface="MS PGothic" panose="020B0600070205080204" pitchFamily="34" charset="-128"/>
            </a:endParaRPr>
          </a:p>
          <a:p>
            <a:pPr marL="341313" indent="-341313" eaLnBrk="1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b="1" dirty="0">
                <a:solidFill>
                  <a:srgbClr val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ea typeface="MS PGothic" panose="020B0600070205080204" pitchFamily="34" charset="-128"/>
              </a:rPr>
              <a:t>EDUCATION</a:t>
            </a:r>
          </a:p>
          <a:p>
            <a:pPr marL="341313" indent="-341313" eaLnBrk="1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endParaRPr lang="en-US" altLang="zh-CN" sz="100" b="1" dirty="0">
              <a:solidFill>
                <a:srgbClr val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a typeface="MS PGothic" panose="020B0600070205080204" pitchFamily="34" charset="-128"/>
            </a:endParaRPr>
          </a:p>
          <a:p>
            <a:pPr marL="341313" indent="-341313" eaLnBrk="1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b="1" dirty="0">
                <a:solidFill>
                  <a:srgbClr val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ea typeface="MS PGothic" panose="020B0600070205080204" pitchFamily="34" charset="-128"/>
              </a:rPr>
              <a:t>HEALTH CARE</a:t>
            </a:r>
          </a:p>
          <a:p>
            <a:pPr marL="341313" indent="-341313" eaLnBrk="1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endParaRPr lang="en-US" altLang="zh-CN" sz="100" b="1" dirty="0">
              <a:solidFill>
                <a:srgbClr val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a typeface="MS PGothic" panose="020B0600070205080204" pitchFamily="34" charset="-128"/>
            </a:endParaRPr>
          </a:p>
          <a:p>
            <a:pPr marL="341313" indent="-341313" eaLnBrk="1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b="1" dirty="0">
                <a:solidFill>
                  <a:srgbClr val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ea typeface="MS PGothic" panose="020B0600070205080204" pitchFamily="34" charset="-128"/>
              </a:rPr>
              <a:t>DEVELOPMENT BANKING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xmlns="" id="{3E3FE468-9DA0-4E5B-846D-51A28DB82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60" y="84138"/>
            <a:ext cx="10699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5E8A9C9A-7014-4B48-9FDE-EA4D9BE8A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67" y="15683"/>
            <a:ext cx="10076685" cy="12144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 b="1" dirty="0">
                <a:ea typeface="SimSun" panose="02010600030101010101" pitchFamily="2" charset="-122"/>
                <a:sym typeface="Open Sans" panose="020B0606030504020204" pitchFamily="34" charset="0"/>
              </a:rPr>
              <a:t>SECTORS</a:t>
            </a:r>
            <a:r>
              <a:rPr lang="en-US" altLang="zh-CN" sz="6000" b="1" dirty="0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 OF CEYLINCO GROUP</a:t>
            </a:r>
            <a:endParaRPr lang="en-US" altLang="zh-CN" b="1" dirty="0">
              <a:solidFill>
                <a:schemeClr val="bg1"/>
              </a:solidFill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A41FED-EE46-4564-9CCD-EC0180B39DAA}"/>
              </a:ext>
            </a:extLst>
          </p:cNvPr>
          <p:cNvSpPr/>
          <p:nvPr/>
        </p:nvSpPr>
        <p:spPr>
          <a:xfrm>
            <a:off x="3878063" y="1634018"/>
            <a:ext cx="5758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Ceylinco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General Insurance Limited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AEA1A459-2EBC-4003-855B-E1555F8A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68" y="2302102"/>
            <a:ext cx="10699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160A29-9F2E-4063-AE07-8B24B014C7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4" b="21714"/>
          <a:stretch/>
        </p:blipFill>
        <p:spPr>
          <a:xfrm>
            <a:off x="4224017" y="4615394"/>
            <a:ext cx="1363597" cy="77290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E39349A-41B2-4880-B13B-C865FE662F5B}"/>
              </a:ext>
            </a:extLst>
          </p:cNvPr>
          <p:cNvSpPr>
            <a:spLocks noChangeAspect="1"/>
          </p:cNvSpPr>
          <p:nvPr/>
        </p:nvSpPr>
        <p:spPr>
          <a:xfrm>
            <a:off x="3878063" y="3950227"/>
            <a:ext cx="5299952" cy="599123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Ceylinco Life Insurance Limited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64C067-2B0C-4DBD-9677-D2B4286B0089}"/>
              </a:ext>
            </a:extLst>
          </p:cNvPr>
          <p:cNvSpPr txBox="1"/>
          <p:nvPr/>
        </p:nvSpPr>
        <p:spPr>
          <a:xfrm>
            <a:off x="5639495" y="2364015"/>
            <a:ext cx="599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" panose="020F0502020204030204" pitchFamily="34" charset="0"/>
              </a:rPr>
              <a:t>Sri Lanka’s oldest  and most trusted market leader in the Insurance industry, forging ahead with Innovation.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C0F90C-6D46-43F6-BD85-5226A861E2F4}"/>
              </a:ext>
            </a:extLst>
          </p:cNvPr>
          <p:cNvSpPr/>
          <p:nvPr/>
        </p:nvSpPr>
        <p:spPr>
          <a:xfrm>
            <a:off x="5687016" y="461539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cs typeface="Calibri" panose="020F0502020204030204" pitchFamily="34" charset="0"/>
              </a:rPr>
              <a:t>Ceylinco</a:t>
            </a:r>
            <a:r>
              <a:rPr lang="en-US" dirty="0">
                <a:solidFill>
                  <a:srgbClr val="333333"/>
                </a:solidFill>
                <a:cs typeface="Calibri" panose="020F0502020204030204" pitchFamily="34" charset="0"/>
              </a:rPr>
              <a:t> Life is Sri Lanka’s largest and undisputed leader in life insurance. Going from strength to strength with Innovative products and services.</a:t>
            </a:r>
            <a:endParaRPr lang="en-US" dirty="0"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F3BC005-83B9-4081-B7EF-D699E7C59B83}"/>
              </a:ext>
            </a:extLst>
          </p:cNvPr>
          <p:cNvCxnSpPr/>
          <p:nvPr/>
        </p:nvCxnSpPr>
        <p:spPr bwMode="auto">
          <a:xfrm flipH="1">
            <a:off x="3394841" y="1280481"/>
            <a:ext cx="0" cy="55778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D8B403C6-767B-45EA-9D25-9AAE4729D194}"/>
              </a:ext>
            </a:extLst>
          </p:cNvPr>
          <p:cNvSpPr>
            <a:spLocks noChangeAspect="1"/>
          </p:cNvSpPr>
          <p:nvPr/>
        </p:nvSpPr>
        <p:spPr>
          <a:xfrm>
            <a:off x="4398511" y="3163159"/>
            <a:ext cx="5087559" cy="599123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Energy Lanka Holdings  Ltd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4EEBB6C-E358-4D5B-AF4D-B12DDAC049B8}"/>
              </a:ext>
            </a:extLst>
          </p:cNvPr>
          <p:cNvSpPr>
            <a:spLocks noChangeAspect="1"/>
          </p:cNvSpPr>
          <p:nvPr/>
        </p:nvSpPr>
        <p:spPr>
          <a:xfrm>
            <a:off x="5480643" y="4401201"/>
            <a:ext cx="5665311" cy="599123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Cey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 Hydro Developers (Pvt)  Ltd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FE010D78-3B24-4E7F-BEA7-7AE5B4812B78}"/>
              </a:ext>
            </a:extLst>
          </p:cNvPr>
          <p:cNvSpPr>
            <a:spLocks noChangeAspect="1"/>
          </p:cNvSpPr>
          <p:nvPr/>
        </p:nvSpPr>
        <p:spPr>
          <a:xfrm>
            <a:off x="7140527" y="5639242"/>
            <a:ext cx="4883369" cy="599123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Ceypower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 Cascades (Pvt) Ltd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21358B6-2DCE-47B4-B29E-1B003F1469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0" r="80748" b="16306"/>
          <a:stretch/>
        </p:blipFill>
        <p:spPr>
          <a:xfrm>
            <a:off x="3875079" y="1420745"/>
            <a:ext cx="701566" cy="92442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0CFB32D-7987-468B-A468-C6267725D9AB}"/>
              </a:ext>
            </a:extLst>
          </p:cNvPr>
          <p:cNvSpPr>
            <a:spLocks noChangeAspect="1"/>
          </p:cNvSpPr>
          <p:nvPr/>
        </p:nvSpPr>
        <p:spPr>
          <a:xfrm>
            <a:off x="4627860" y="1453905"/>
            <a:ext cx="5408355" cy="599123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CEG Education Holdings (Pvt) Ltd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180AAD30-9CDC-4439-AB42-FBC038856400}"/>
              </a:ext>
            </a:extLst>
          </p:cNvPr>
          <p:cNvSpPr>
            <a:spLocks noChangeAspect="1"/>
          </p:cNvSpPr>
          <p:nvPr/>
        </p:nvSpPr>
        <p:spPr>
          <a:xfrm>
            <a:off x="5816866" y="2298370"/>
            <a:ext cx="6272769" cy="458153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International College of Business and Technology Ltd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AAA4B3E-E92F-439A-9B6B-6F668E999F67}"/>
              </a:ext>
            </a:extLst>
          </p:cNvPr>
          <p:cNvSpPr>
            <a:spLocks noChangeAspect="1"/>
          </p:cNvSpPr>
          <p:nvPr/>
        </p:nvSpPr>
        <p:spPr>
          <a:xfrm>
            <a:off x="5834523" y="3653035"/>
            <a:ext cx="6237453" cy="458153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 Assist (Pvt) Ltd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CB1BC6D4-22A1-4E24-91AC-6F708C151A6B}"/>
              </a:ext>
            </a:extLst>
          </p:cNvPr>
          <p:cNvSpPr>
            <a:spLocks noChangeAspect="1"/>
          </p:cNvSpPr>
          <p:nvPr/>
        </p:nvSpPr>
        <p:spPr>
          <a:xfrm>
            <a:off x="5834523" y="4310428"/>
            <a:ext cx="7037990" cy="458153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ANC Modern Montessori International (Pvt) Ltd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5389ADD-7BAB-43DA-82A9-70A8E17F9B3E}"/>
              </a:ext>
            </a:extLst>
          </p:cNvPr>
          <p:cNvSpPr>
            <a:spLocks noChangeAspect="1"/>
          </p:cNvSpPr>
          <p:nvPr/>
        </p:nvSpPr>
        <p:spPr>
          <a:xfrm>
            <a:off x="5803939" y="4935340"/>
            <a:ext cx="4215265" cy="458153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American Education Center Ltd</a:t>
            </a:r>
          </a:p>
        </p:txBody>
      </p:sp>
      <p:pic>
        <p:nvPicPr>
          <p:cNvPr id="28" name="Picture 2" descr="ICBT Campus.png">
            <a:extLst>
              <a:ext uri="{FF2B5EF4-FFF2-40B4-BE49-F238E27FC236}">
                <a16:creationId xmlns:a16="http://schemas.microsoft.com/office/drawing/2014/main" xmlns="" id="{A5034326-62BC-4F14-8529-F9649CD79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58" y="2319177"/>
            <a:ext cx="920833" cy="65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mage result for ANC Modern Montessori International (Pvt) Ltd logo">
            <a:extLst>
              <a:ext uri="{FF2B5EF4-FFF2-40B4-BE49-F238E27FC236}">
                <a16:creationId xmlns:a16="http://schemas.microsoft.com/office/drawing/2014/main" xmlns="" id="{8CCA8969-B01D-473B-ACA7-42491957C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58" y="4793981"/>
            <a:ext cx="881808" cy="8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11865130-00A8-45AE-A89C-97011E1CA767}"/>
              </a:ext>
            </a:extLst>
          </p:cNvPr>
          <p:cNvSpPr>
            <a:spLocks noChangeAspect="1"/>
          </p:cNvSpPr>
          <p:nvPr/>
        </p:nvSpPr>
        <p:spPr>
          <a:xfrm>
            <a:off x="6362045" y="3153173"/>
            <a:ext cx="2957782" cy="422910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CEC Events (Pvt) Ltd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40C3C0D9-AA9D-4390-9975-11D18DE80981}"/>
              </a:ext>
            </a:extLst>
          </p:cNvPr>
          <p:cNvSpPr>
            <a:spLocks noChangeAspect="1"/>
          </p:cNvSpPr>
          <p:nvPr/>
        </p:nvSpPr>
        <p:spPr>
          <a:xfrm>
            <a:off x="6362045" y="2730263"/>
            <a:ext cx="3511466" cy="422910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ICBT Infotech (Pvt) Ltd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25E75190-2BBB-4971-B459-9F9503F80065}"/>
              </a:ext>
            </a:extLst>
          </p:cNvPr>
          <p:cNvSpPr>
            <a:spLocks noChangeAspect="1"/>
          </p:cNvSpPr>
          <p:nvPr/>
        </p:nvSpPr>
        <p:spPr>
          <a:xfrm>
            <a:off x="6362045" y="5403289"/>
            <a:ext cx="3317326" cy="422910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ANC Education Holding Ltd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6D5B6ACE-14D1-4D89-877E-DE53AD7AAA9C}"/>
              </a:ext>
            </a:extLst>
          </p:cNvPr>
          <p:cNvSpPr>
            <a:spLocks/>
          </p:cNvSpPr>
          <p:nvPr/>
        </p:nvSpPr>
        <p:spPr>
          <a:xfrm>
            <a:off x="6362045" y="6322500"/>
            <a:ext cx="3200400" cy="457200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Regent International (Pvt) Ltd.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DC634AD-3660-4FB1-9060-9CB86A671BC0}"/>
              </a:ext>
            </a:extLst>
          </p:cNvPr>
          <p:cNvSpPr>
            <a:spLocks noChangeAspect="1"/>
          </p:cNvSpPr>
          <p:nvPr/>
        </p:nvSpPr>
        <p:spPr>
          <a:xfrm>
            <a:off x="6362045" y="5833659"/>
            <a:ext cx="4215265" cy="422910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Wycherely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 International School (Pvt) Ltd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5D2ACDC-DC09-4470-A99E-5A571AD7CCEA}"/>
              </a:ext>
            </a:extLst>
          </p:cNvPr>
          <p:cNvCxnSpPr>
            <a:cxnSpLocks/>
          </p:cNvCxnSpPr>
          <p:nvPr/>
        </p:nvCxnSpPr>
        <p:spPr bwMode="auto">
          <a:xfrm>
            <a:off x="4225862" y="2257486"/>
            <a:ext cx="0" cy="2926080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B4822F2D-4043-482D-9A8A-40FF8FEFE2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25861" y="5192437"/>
            <a:ext cx="914400" cy="0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AB3A5F1-56CF-402B-A082-732257EB319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25862" y="2639425"/>
            <a:ext cx="654343" cy="0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A6758126-88A5-48DF-8506-86A4E143773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25861" y="3888908"/>
            <a:ext cx="1371600" cy="0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FCF977AF-7958-4DFB-9F83-18FEB3DFB6D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25861" y="4555472"/>
            <a:ext cx="1371600" cy="0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DCAD34D5-5B9F-46D0-BFE8-BAA9A835AA47}"/>
              </a:ext>
            </a:extLst>
          </p:cNvPr>
          <p:cNvCxnSpPr>
            <a:cxnSpLocks/>
          </p:cNvCxnSpPr>
          <p:nvPr/>
        </p:nvCxnSpPr>
        <p:spPr bwMode="auto">
          <a:xfrm>
            <a:off x="5981704" y="2735983"/>
            <a:ext cx="0" cy="640080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881530F0-D5C6-4362-B086-F65BC6CB801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81704" y="2966197"/>
            <a:ext cx="365760" cy="0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337CEE0-BC4C-442A-B4AC-EEC8B0DB42D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81704" y="3376063"/>
            <a:ext cx="365760" cy="0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CA778953-BA9C-4BDC-93AB-B92CD9C547FB}"/>
              </a:ext>
            </a:extLst>
          </p:cNvPr>
          <p:cNvCxnSpPr>
            <a:cxnSpLocks/>
          </p:cNvCxnSpPr>
          <p:nvPr/>
        </p:nvCxnSpPr>
        <p:spPr bwMode="auto">
          <a:xfrm>
            <a:off x="5996285" y="5413348"/>
            <a:ext cx="0" cy="1120593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37B9B14D-32A2-4471-91EC-4AF9005FFE4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96285" y="5624268"/>
            <a:ext cx="365760" cy="0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64C0C6CC-224E-43FC-956D-5D06AF3CBFD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96285" y="6054929"/>
            <a:ext cx="365760" cy="0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38D43B9-64FA-4FFF-814C-47DCC509603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96285" y="6533941"/>
            <a:ext cx="365760" cy="0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0842AA0F-CC41-4040-AA3C-FD99CC50776F}"/>
              </a:ext>
            </a:extLst>
          </p:cNvPr>
          <p:cNvSpPr>
            <a:spLocks noChangeAspect="1"/>
          </p:cNvSpPr>
          <p:nvPr/>
        </p:nvSpPr>
        <p:spPr>
          <a:xfrm>
            <a:off x="4119156" y="1925117"/>
            <a:ext cx="4714445" cy="599123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Energy Generators (Pvt) Ltd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169C3510-B57D-465D-9340-34B653A5397F}"/>
              </a:ext>
            </a:extLst>
          </p:cNvPr>
          <p:cNvSpPr>
            <a:spLocks noChangeAspect="1"/>
          </p:cNvSpPr>
          <p:nvPr/>
        </p:nvSpPr>
        <p:spPr>
          <a:xfrm>
            <a:off x="6377425" y="3769839"/>
            <a:ext cx="5589916" cy="599123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Ceylinco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 Healthcare Services Ltd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36AC96C-D280-4A39-B669-2B402FAB4C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32659" r="20922" b="37361"/>
          <a:stretch/>
        </p:blipFill>
        <p:spPr>
          <a:xfrm>
            <a:off x="4649036" y="3567292"/>
            <a:ext cx="1544764" cy="769998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7EF6D0B5-A066-40A9-BEC4-6711CA03DEAD}"/>
              </a:ext>
            </a:extLst>
          </p:cNvPr>
          <p:cNvSpPr>
            <a:spLocks noChangeAspect="1"/>
          </p:cNvSpPr>
          <p:nvPr/>
        </p:nvSpPr>
        <p:spPr>
          <a:xfrm>
            <a:off x="4315156" y="1932393"/>
            <a:ext cx="6739869" cy="599123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Citizens Development Business Finance PLC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DD184C6A-CA9C-4EDE-8496-680C54CE45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7" b="25176"/>
          <a:stretch/>
        </p:blipFill>
        <p:spPr>
          <a:xfrm>
            <a:off x="4403355" y="2767986"/>
            <a:ext cx="1692645" cy="830882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10A07825-53DA-4B1B-A7FB-ADAC4319BDA2}"/>
              </a:ext>
            </a:extLst>
          </p:cNvPr>
          <p:cNvSpPr>
            <a:spLocks noChangeAspect="1"/>
          </p:cNvSpPr>
          <p:nvPr/>
        </p:nvSpPr>
        <p:spPr>
          <a:xfrm>
            <a:off x="4761130" y="4501355"/>
            <a:ext cx="4624551" cy="599123"/>
          </a:xfrm>
          <a:prstGeom prst="roundRect">
            <a:avLst>
              <a:gd name="adj" fmla="val 22553"/>
            </a:avLst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Ceylinco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Investcorp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 (Pvt) Ltd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7BF6191-56E2-4B59-BF78-99932B3B5527}"/>
              </a:ext>
            </a:extLst>
          </p:cNvPr>
          <p:cNvSpPr/>
          <p:nvPr/>
        </p:nvSpPr>
        <p:spPr>
          <a:xfrm>
            <a:off x="6096000" y="2583262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Financial Power House that will foster</a:t>
            </a:r>
            <a:br>
              <a:rPr lang="en-US" dirty="0"/>
            </a:br>
            <a:r>
              <a:rPr lang="en-US" dirty="0"/>
              <a:t>entrepreneurial innovation and workmanship</a:t>
            </a:r>
            <a:br>
              <a:rPr lang="en-US" dirty="0"/>
            </a:br>
            <a:r>
              <a:rPr lang="en-US" dirty="0"/>
              <a:t>towards building up our nation’s economy to make</a:t>
            </a:r>
            <a:br>
              <a:rPr lang="en-US" dirty="0"/>
            </a:br>
            <a:r>
              <a:rPr lang="en-US" dirty="0"/>
              <a:t>sustained gains in living standards of Sri Lankans.</a:t>
            </a:r>
          </a:p>
        </p:txBody>
      </p:sp>
      <p:pic>
        <p:nvPicPr>
          <p:cNvPr id="54" name="Picture 53" descr="EnergyGenerators_Logo_Symbol.jpg">
            <a:extLst>
              <a:ext uri="{FF2B5EF4-FFF2-40B4-BE49-F238E27FC236}">
                <a16:creationId xmlns:a16="http://schemas.microsoft.com/office/drawing/2014/main" xmlns="" id="{EF509492-4E49-4034-8F0B-17ED648934B0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9936" y="1952682"/>
            <a:ext cx="870576" cy="52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5CA962-01E6-4667-A566-EFD96252E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7368" y="4246964"/>
            <a:ext cx="890093" cy="853514"/>
          </a:xfrm>
          <a:prstGeom prst="rect">
            <a:avLst/>
          </a:prstGeom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7D56BF7-B161-4EA8-A0C9-F7A050B8EDEC}"/>
              </a:ext>
            </a:extLst>
          </p:cNvPr>
          <p:cNvGrpSpPr>
            <a:grpSpLocks/>
          </p:cNvGrpSpPr>
          <p:nvPr/>
        </p:nvGrpSpPr>
        <p:grpSpPr bwMode="auto">
          <a:xfrm>
            <a:off x="6644634" y="5289037"/>
            <a:ext cx="595312" cy="1033463"/>
            <a:chOff x="1976" y="832"/>
            <a:chExt cx="936" cy="1628"/>
          </a:xfrm>
        </p:grpSpPr>
        <p:pic>
          <p:nvPicPr>
            <p:cNvPr id="18435" name="Picture 3">
              <a:extLst>
                <a:ext uri="{FF2B5EF4-FFF2-40B4-BE49-F238E27FC236}">
                  <a16:creationId xmlns:a16="http://schemas.microsoft.com/office/drawing/2014/main" xmlns="" id="{8B6C7199-C57A-478A-AA4D-77D7F4F5C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" y="832"/>
              <a:ext cx="936" cy="1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6" name="Picture 4">
              <a:extLst>
                <a:ext uri="{FF2B5EF4-FFF2-40B4-BE49-F238E27FC236}">
                  <a16:creationId xmlns:a16="http://schemas.microsoft.com/office/drawing/2014/main" xmlns="" id="{67F6D904-1BD3-47D8-8B97-11ECF6E9B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" y="1344"/>
              <a:ext cx="679" cy="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750"/>
                            </p:stCondLst>
                            <p:childTnLst>
                              <p:par>
                                <p:cTn id="2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00"/>
                            </p:stCondLst>
                            <p:childTnLst>
                              <p:par>
                                <p:cTn id="3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500"/>
                            </p:stCondLst>
                            <p:childTnLst>
                              <p:par>
                                <p:cTn id="3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5123" grpId="0" animBg="1"/>
      <p:bldP spid="7" grpId="0"/>
      <p:bldP spid="3" grpId="0"/>
      <p:bldP spid="3" grpId="1"/>
      <p:bldP spid="11" grpId="0"/>
      <p:bldP spid="11" grpId="1"/>
      <p:bldP spid="4" grpId="0"/>
      <p:bldP spid="4" grpId="1"/>
      <p:bldP spid="5" grpId="0"/>
      <p:bldP spid="5" grpId="1"/>
      <p:bldP spid="19" grpId="0" animBg="1"/>
      <p:bldP spid="19" grpId="1"/>
      <p:bldP spid="20" grpId="0" animBg="1"/>
      <p:bldP spid="20" grpId="1"/>
      <p:bldP spid="21" grpId="0" animBg="1"/>
      <p:bldP spid="21" grpId="1"/>
      <p:bldP spid="23" grpId="0" animBg="1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47" grpId="0"/>
      <p:bldP spid="47" grpId="1"/>
      <p:bldP spid="48" grpId="0" animBg="1"/>
      <p:bldP spid="48" grpId="1"/>
      <p:bldP spid="50" grpId="0" animBg="1"/>
      <p:bldP spid="52" grpId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AA89F9-5B11-49E3-9ACB-C904418AC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4438"/>
            <a:ext cx="12192000" cy="66044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5400" b="1" dirty="0">
              <a:latin typeface="Calibri Light" panose="020F0302020204030204" pitchFamily="34" charset="0"/>
              <a:ea typeface="SimSun" panose="02010600030101010101" pitchFamily="2" charset="-122"/>
              <a:sym typeface="Open Sans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Calibri Light" panose="020F0302020204030204" pitchFamily="34" charset="0"/>
                <a:ea typeface="SimSun" panose="02010600030101010101" pitchFamily="2" charset="-122"/>
                <a:sym typeface="Open Sans" panose="020B0606030504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chemeClr val="bg1"/>
              </a:solidFill>
              <a:latin typeface="Open Sans" panose="020B0606030504020204" pitchFamily="34" charset="0"/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2D35435-9C0D-4839-B684-28E267EB4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2144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  <a:gs pos="100000">
                <a:srgbClr val="832B2B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b="1" dirty="0">
              <a:solidFill>
                <a:schemeClr val="bg1"/>
              </a:solidFill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A74D153E-6AED-4B3F-85DD-F5B239EE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60" y="84138"/>
            <a:ext cx="10699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FE102076-66BC-4B24-9FB9-D777AD6C6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98" y="15683"/>
            <a:ext cx="12089634" cy="12144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b="1" dirty="0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HISTORY OF </a:t>
            </a:r>
            <a:r>
              <a:rPr lang="en-US" altLang="zh-CN" sz="5400" b="1" dirty="0">
                <a:ea typeface="SimSun" panose="02010600030101010101" pitchFamily="2" charset="-122"/>
                <a:sym typeface="Open Sans" panose="020B0606030504020204" pitchFamily="34" charset="0"/>
              </a:rPr>
              <a:t>CEYLINCO INSURANCE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9C3029-41B1-44D9-8DD8-287E9415A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2" b="4325"/>
          <a:stretch/>
        </p:blipFill>
        <p:spPr>
          <a:xfrm>
            <a:off x="5605019" y="1894378"/>
            <a:ext cx="6586981" cy="50423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A38B5A3-A8FA-4380-B082-9D0275C7F2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75" t="12267" r="34075" b="18667"/>
          <a:stretch/>
        </p:blipFill>
        <p:spPr>
          <a:xfrm>
            <a:off x="7901257" y="1287271"/>
            <a:ext cx="4159284" cy="558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ACC8CA-95EB-4F00-B8C9-3BA1AA31E509}"/>
              </a:ext>
            </a:extLst>
          </p:cNvPr>
          <p:cNvSpPr/>
          <p:nvPr/>
        </p:nvSpPr>
        <p:spPr>
          <a:xfrm>
            <a:off x="10404685" y="1257341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glow rad="88900">
                    <a:srgbClr val="FFFF0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1939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11E730C-EC91-4A05-8853-AB005ECB3EFD}"/>
              </a:ext>
            </a:extLst>
          </p:cNvPr>
          <p:cNvSpPr/>
          <p:nvPr/>
        </p:nvSpPr>
        <p:spPr>
          <a:xfrm>
            <a:off x="198418" y="1597482"/>
            <a:ext cx="6364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Commenced Business in 1939 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6431278-1AEB-4C17-B6AC-B0D5E4A63365}"/>
              </a:ext>
            </a:extLst>
          </p:cNvPr>
          <p:cNvSpPr/>
          <p:nvPr/>
        </p:nvSpPr>
        <p:spPr>
          <a:xfrm>
            <a:off x="341638" y="2202036"/>
            <a:ext cx="757949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altLang="zh-C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CEYLON INSURANCE COMPANY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F838BFC-00DC-40F0-B8EC-6AA815368368}"/>
              </a:ext>
            </a:extLst>
          </p:cNvPr>
          <p:cNvSpPr/>
          <p:nvPr/>
        </p:nvSpPr>
        <p:spPr>
          <a:xfrm>
            <a:off x="198418" y="3359334"/>
            <a:ext cx="64888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Company operations was</a:t>
            </a:r>
          </a:p>
          <a:p>
            <a:r>
              <a:rPr lang="en-US" sz="3600" b="1" dirty="0"/>
              <a:t>stopped due to Nationalization</a:t>
            </a:r>
          </a:p>
          <a:p>
            <a:r>
              <a:rPr lang="en-US" sz="3600" b="1" dirty="0"/>
              <a:t>of insurance industry in Sri Lanka</a:t>
            </a:r>
          </a:p>
          <a:p>
            <a:r>
              <a:rPr lang="en-US" sz="3600" b="1" dirty="0"/>
              <a:t>in 1962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3468D3E-0B66-4673-8E68-748A25B2A92F}"/>
              </a:ext>
            </a:extLst>
          </p:cNvPr>
          <p:cNvSpPr/>
          <p:nvPr/>
        </p:nvSpPr>
        <p:spPr>
          <a:xfrm>
            <a:off x="10404684" y="3350267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glow rad="88900">
                    <a:srgbClr val="FFFF0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1962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4E48E95-4688-4418-8EA8-6600059A3E1A}"/>
              </a:ext>
            </a:extLst>
          </p:cNvPr>
          <p:cNvSpPr/>
          <p:nvPr/>
        </p:nvSpPr>
        <p:spPr>
          <a:xfrm>
            <a:off x="10404683" y="3350267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glow rad="88900">
                    <a:srgbClr val="FFFF0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1987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F9878D6-836B-460D-95B6-15F13C302389}"/>
              </a:ext>
            </a:extLst>
          </p:cNvPr>
          <p:cNvSpPr/>
          <p:nvPr/>
        </p:nvSpPr>
        <p:spPr>
          <a:xfrm>
            <a:off x="198418" y="3381014"/>
            <a:ext cx="6917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After the denationalization in 1987</a:t>
            </a:r>
          </a:p>
          <a:p>
            <a:r>
              <a:rPr lang="en-US" sz="3600" b="1" dirty="0"/>
              <a:t>The company re commenced as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39AC7A8-BFB2-4254-89A4-9340AA4CC4A6}"/>
              </a:ext>
            </a:extLst>
          </p:cNvPr>
          <p:cNvSpPr/>
          <p:nvPr/>
        </p:nvSpPr>
        <p:spPr>
          <a:xfrm>
            <a:off x="321766" y="2197528"/>
            <a:ext cx="147528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altLang="zh-CN" sz="3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CEYL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54FFF38-E50A-42D6-BC74-4C5031692FDB}"/>
              </a:ext>
            </a:extLst>
          </p:cNvPr>
          <p:cNvSpPr/>
          <p:nvPr/>
        </p:nvSpPr>
        <p:spPr>
          <a:xfrm>
            <a:off x="2146289" y="2197528"/>
            <a:ext cx="84762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altLang="zh-CN" sz="3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430857-8922-4162-9165-066AD28D5E46}"/>
              </a:ext>
            </a:extLst>
          </p:cNvPr>
          <p:cNvSpPr/>
          <p:nvPr/>
        </p:nvSpPr>
        <p:spPr>
          <a:xfrm>
            <a:off x="4717038" y="2207210"/>
            <a:ext cx="101263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altLang="zh-CN" sz="3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CO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59C6010-B6EF-43AE-8635-E053075E9B0F}"/>
              </a:ext>
            </a:extLst>
          </p:cNvPr>
          <p:cNvSpPr/>
          <p:nvPr/>
        </p:nvSpPr>
        <p:spPr>
          <a:xfrm>
            <a:off x="260319" y="4785975"/>
            <a:ext cx="6257321" cy="523220"/>
          </a:xfrm>
          <a:prstGeom prst="rect">
            <a:avLst/>
          </a:prstGeom>
          <a:solidFill>
            <a:srgbClr val="FFFF81"/>
          </a:solidFill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dkEdge">
              <a:bevelT w="63500" h="12700" prst="coolSlan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altLang="zh-CN" sz="28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rbel" panose="020B0503020204020204" pitchFamily="34" charset="0"/>
                <a:ea typeface="MS PGothic" panose="020B0600070205080204" pitchFamily="34" charset="-128"/>
              </a:rPr>
              <a:t>CEYLINCO INSURANCE COMPANY LTD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0234 -0.15672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1.04167E-6 0.37593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9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37593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4.58333E-6 0.37593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37593 L -0.06224 0.37593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7592 L -0.23373 0.37431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2" grpId="0"/>
      <p:bldP spid="3" grpId="0"/>
      <p:bldP spid="13" grpId="0"/>
      <p:bldP spid="14" grpId="0" uiExpand="1" build="p"/>
      <p:bldP spid="14" grpId="1" build="allAtOnce"/>
      <p:bldP spid="15" grpId="0"/>
      <p:bldP spid="15" grpId="1"/>
      <p:bldP spid="16" grpId="0"/>
      <p:bldP spid="17" grpId="0" uiExpand="1" build="p"/>
      <p:bldP spid="18" grpId="0"/>
      <p:bldP spid="18" grpId="1"/>
      <p:bldP spid="18" grpId="2"/>
      <p:bldP spid="19" grpId="0"/>
      <p:bldP spid="19" grpId="1"/>
      <p:bldP spid="19" grpId="2"/>
      <p:bldP spid="19" grpId="3"/>
      <p:bldP spid="20" grpId="0"/>
      <p:bldP spid="20" grpId="1"/>
      <p:bldP spid="20" grpId="2"/>
      <p:bldP spid="20" grpId="3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9">
            <a:extLst>
              <a:ext uri="{FF2B5EF4-FFF2-40B4-BE49-F238E27FC236}">
                <a16:creationId xmlns:a16="http://schemas.microsoft.com/office/drawing/2014/main" xmlns="" id="{DEB30EEF-AFCE-484A-8774-DF4160481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84" y="1498820"/>
            <a:ext cx="1129506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00"/>
                </a:solidFill>
                <a:ea typeface="MS PGothic" panose="020B0600070205080204" pitchFamily="34" charset="-128"/>
              </a:rPr>
              <a:t>Population		      			: 21 Million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00"/>
                </a:solidFill>
                <a:ea typeface="MS PGothic" panose="020B0600070205080204" pitchFamily="34" charset="-128"/>
              </a:rPr>
              <a:t>Insurance Market	      			: $ 1 Billion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000000"/>
                </a:solidFill>
                <a:ea typeface="MS PGothic" panose="020B0600070205080204" pitchFamily="34" charset="-128"/>
              </a:rPr>
              <a:t>Ceylinco</a:t>
            </a:r>
            <a:r>
              <a:rPr lang="en-US" altLang="zh-CN" sz="3600" b="1" dirty="0">
                <a:solidFill>
                  <a:srgbClr val="000000"/>
                </a:solidFill>
                <a:ea typeface="MS PGothic" panose="020B0600070205080204" pitchFamily="34" charset="-128"/>
              </a:rPr>
              <a:t> Insurance	      			: Ranked # 1 in Sri Lanka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000000"/>
                </a:solidFill>
                <a:ea typeface="MS PGothic" panose="020B0600070205080204" pitchFamily="34" charset="-128"/>
              </a:rPr>
              <a:t>Ceylinco</a:t>
            </a:r>
            <a:r>
              <a:rPr lang="en-US" altLang="zh-CN" sz="3600" b="1" dirty="0">
                <a:solidFill>
                  <a:srgbClr val="000000"/>
                </a:solidFill>
                <a:ea typeface="MS PGothic" panose="020B0600070205080204" pitchFamily="34" charset="-128"/>
              </a:rPr>
              <a:t> Insurance PLC Premium	: $ 211 Million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00"/>
                </a:solidFill>
                <a:ea typeface="MS PGothic" panose="020B0600070205080204" pitchFamily="34" charset="-128"/>
              </a:rPr>
              <a:t>General Insurance	      			: $ 105 Million	</a:t>
            </a:r>
            <a:r>
              <a:rPr lang="en-US" altLang="zh-CN" sz="3200" b="1" dirty="0">
                <a:solidFill>
                  <a:srgbClr val="000000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	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b="1" dirty="0">
              <a:solidFill>
                <a:srgbClr val="000000"/>
              </a:solidFill>
              <a:latin typeface="Corbel" panose="020B0503020204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 b="1" dirty="0">
              <a:solidFill>
                <a:srgbClr val="000000"/>
              </a:solidFill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2198A23-00E0-43F8-8CA8-1F9A689A9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4438"/>
            <a:ext cx="12192000" cy="66044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5400" b="1" dirty="0">
              <a:latin typeface="Calibri Light" panose="020F0302020204030204" pitchFamily="34" charset="0"/>
              <a:ea typeface="SimSun" panose="02010600030101010101" pitchFamily="2" charset="-122"/>
              <a:sym typeface="Open Sans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Calibri Light" panose="020F0302020204030204" pitchFamily="34" charset="0"/>
                <a:ea typeface="SimSun" panose="02010600030101010101" pitchFamily="2" charset="-122"/>
                <a:sym typeface="Open Sans" panose="020B0606030504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chemeClr val="bg1"/>
              </a:solidFill>
              <a:latin typeface="Open Sans" panose="020B0606030504020204" pitchFamily="34" charset="0"/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F9D3CB3-DD00-4228-81DA-74D5935FC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2144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  <a:gs pos="100000">
                <a:srgbClr val="832B2B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b="1" dirty="0">
              <a:solidFill>
                <a:schemeClr val="bg1"/>
              </a:solidFill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493D3B59-F8DC-459B-8251-344386AA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60" y="84138"/>
            <a:ext cx="10699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E01C57A1-FDA8-4B75-B4F1-0B367F509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" y="15683"/>
            <a:ext cx="12089634" cy="12144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000" b="1" dirty="0">
                <a:ea typeface="SimSun" panose="02010600030101010101" pitchFamily="2" charset="-122"/>
                <a:sym typeface="Open Sans" panose="020B0606030504020204" pitchFamily="34" charset="0"/>
              </a:rPr>
              <a:t>INSURANCE </a:t>
            </a:r>
            <a:r>
              <a:rPr lang="en-US" altLang="zh-CN" sz="6000" b="1" dirty="0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MARKET OVERVIEW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9">
            <a:extLst>
              <a:ext uri="{FF2B5EF4-FFF2-40B4-BE49-F238E27FC236}">
                <a16:creationId xmlns:a16="http://schemas.microsoft.com/office/drawing/2014/main" xmlns="" id="{5494AB03-7000-4FA0-BDD6-01898685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2" y="1588540"/>
            <a:ext cx="11329988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000000"/>
                </a:solidFill>
                <a:ea typeface="MS PGothic" panose="020B0600070205080204" pitchFamily="34" charset="-128"/>
              </a:rPr>
              <a:t>Presence		(Sri Lanka)	:	525 Branches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000000"/>
                </a:solidFill>
                <a:ea typeface="MS PGothic" panose="020B0600070205080204" pitchFamily="34" charset="-128"/>
              </a:rPr>
              <a:t>			(Overseas)	:	8 Countries</a:t>
            </a:r>
          </a:p>
          <a:p>
            <a:pPr eaLnBrk="1" hangingPunct="1">
              <a:lnSpc>
                <a:spcPct val="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40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000000"/>
                </a:solidFill>
                <a:ea typeface="MS PGothic" panose="020B0600070205080204" pitchFamily="34" charset="-128"/>
              </a:rPr>
              <a:t>Total Employees			:	3500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40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000000"/>
                </a:solidFill>
                <a:ea typeface="MS PGothic" panose="020B0600070205080204" pitchFamily="34" charset="-128"/>
              </a:rPr>
              <a:t>Sales Team				:	1800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40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000000"/>
                </a:solidFill>
                <a:ea typeface="MS PGothic" panose="020B0600070205080204" pitchFamily="34" charset="-128"/>
              </a:rPr>
              <a:t>Assessors/Engineers			:	180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40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000000"/>
                </a:solidFill>
                <a:ea typeface="MS PGothic" panose="020B0600070205080204" pitchFamily="34" charset="-128"/>
              </a:rPr>
              <a:t>Total Claims Paid (2018)		:	$ 50 Million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40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000000"/>
                </a:solidFill>
                <a:ea typeface="MS PGothic" panose="020B0600070205080204" pitchFamily="34" charset="-128"/>
              </a:rPr>
              <a:t>Service					:	24/7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0A6D777-E08C-4697-9538-B6DC29BF9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4438"/>
            <a:ext cx="12192000" cy="66044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5400" b="1" dirty="0">
              <a:latin typeface="Calibri Light" panose="020F0302020204030204" pitchFamily="34" charset="0"/>
              <a:ea typeface="SimSun" panose="02010600030101010101" pitchFamily="2" charset="-122"/>
              <a:sym typeface="Open Sans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Calibri Light" panose="020F0302020204030204" pitchFamily="34" charset="0"/>
                <a:ea typeface="SimSun" panose="02010600030101010101" pitchFamily="2" charset="-122"/>
                <a:sym typeface="Open Sans" panose="020B0606030504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chemeClr val="bg1"/>
              </a:solidFill>
              <a:latin typeface="Open Sans" panose="020B0606030504020204" pitchFamily="34" charset="0"/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229C6F4-3A5B-452D-8E72-683D70B9B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2144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  <a:gs pos="100000">
                <a:srgbClr val="832B2B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b="1" dirty="0">
              <a:solidFill>
                <a:schemeClr val="bg1"/>
              </a:solidFill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80A06F47-0959-4413-9CE2-EA435369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60" y="84138"/>
            <a:ext cx="10699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032059D9-345B-4D4A-8670-0B8A221E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" y="15683"/>
            <a:ext cx="12089634" cy="12144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000" b="1" dirty="0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CEYLINCO GENERAL </a:t>
            </a:r>
            <a:r>
              <a:rPr lang="en-US" altLang="zh-CN" sz="6000" b="1" dirty="0">
                <a:ea typeface="SimSun" panose="02010600030101010101" pitchFamily="2" charset="-122"/>
                <a:sym typeface="Open Sans" panose="020B0606030504020204" pitchFamily="34" charset="0"/>
              </a:rPr>
              <a:t>-  PROFILE</a:t>
            </a:r>
            <a:endParaRPr lang="en-US" altLang="zh-CN" sz="6000" b="1" dirty="0">
              <a:solidFill>
                <a:schemeClr val="bg1"/>
              </a:solidFill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CDEDA578-4023-406B-BCD3-5FCCA0B7E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796563"/>
              </p:ext>
            </p:extLst>
          </p:nvPr>
        </p:nvGraphicFramePr>
        <p:xfrm>
          <a:off x="0" y="1252538"/>
          <a:ext cx="12192000" cy="560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525CA326-2759-4BB6-B366-90B9EBCA2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4438"/>
            <a:ext cx="12192000" cy="66044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5400" b="1" dirty="0">
              <a:latin typeface="Calibri Light" panose="020F0302020204030204" pitchFamily="34" charset="0"/>
              <a:ea typeface="SimSun" panose="02010600030101010101" pitchFamily="2" charset="-122"/>
              <a:sym typeface="Open Sans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Calibri Light" panose="020F0302020204030204" pitchFamily="34" charset="0"/>
                <a:ea typeface="SimSun" panose="02010600030101010101" pitchFamily="2" charset="-122"/>
                <a:sym typeface="Open Sans" panose="020B0606030504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chemeClr val="bg1"/>
              </a:solidFill>
              <a:latin typeface="Open Sans" panose="020B0606030504020204" pitchFamily="34" charset="0"/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E11D9D2-1633-4244-970F-E8C3B1F76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2144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  <a:gs pos="100000">
                <a:srgbClr val="832B2B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b="1" dirty="0">
              <a:solidFill>
                <a:schemeClr val="bg1"/>
              </a:solidFill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E056EE61-F57A-4A8E-89DE-5A7618168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60" y="84138"/>
            <a:ext cx="10699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63C1E7EE-77CD-48BF-8B02-D766CBDC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" y="15683"/>
            <a:ext cx="10386657" cy="12144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000" b="1" dirty="0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PREMIUM </a:t>
            </a:r>
            <a:r>
              <a:rPr lang="en-US" altLang="zh-CN" sz="6000" b="1" dirty="0">
                <a:ea typeface="SimSun" panose="02010600030101010101" pitchFamily="2" charset="-122"/>
                <a:sym typeface="Open Sans" panose="020B0606030504020204" pitchFamily="34" charset="0"/>
              </a:rPr>
              <a:t>INCOME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881F10-9F8F-4980-B20A-0D9C2756A27F}"/>
              </a:ext>
            </a:extLst>
          </p:cNvPr>
          <p:cNvSpPr txBox="1"/>
          <p:nvPr/>
        </p:nvSpPr>
        <p:spPr>
          <a:xfrm>
            <a:off x="325818" y="1318582"/>
            <a:ext cx="1849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MILLIION ($)</a:t>
            </a:r>
          </a:p>
        </p:txBody>
      </p:sp>
    </p:spTree>
    <p:extLst>
      <p:ext uri="{BB962C8B-B14F-4D97-AF65-F5344CB8AC3E}">
        <p14:creationId xmlns:p14="http://schemas.microsoft.com/office/powerpoint/2010/main" val="3859730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  <p:bldP spid="6" grpId="0" animBg="1"/>
      <p:bldP spid="7" grpId="0" animBg="1"/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4">
            <a:extLst>
              <a:ext uri="{FF2B5EF4-FFF2-40B4-BE49-F238E27FC236}">
                <a16:creationId xmlns:a16="http://schemas.microsoft.com/office/drawing/2014/main" xmlns="" id="{F9FD69CE-3041-440D-9AE9-C3D28F51D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0"/>
            <a:ext cx="81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xmlns="" id="{FFEDF992-4818-49F4-A788-A4FF66976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0"/>
            <a:ext cx="3935412" cy="686911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  <a:gs pos="100000">
                <a:srgbClr val="832B2B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6000" b="1" dirty="0"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9220" name="Picture 6">
            <a:extLst>
              <a:ext uri="{FF2B5EF4-FFF2-40B4-BE49-F238E27FC236}">
                <a16:creationId xmlns:a16="http://schemas.microsoft.com/office/drawing/2014/main" xmlns="" id="{A8411DFD-4589-42AF-94D0-5ECA3B0C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6068139"/>
            <a:ext cx="706801" cy="70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3">
            <a:extLst>
              <a:ext uri="{FF2B5EF4-FFF2-40B4-BE49-F238E27FC236}">
                <a16:creationId xmlns:a16="http://schemas.microsoft.com/office/drawing/2014/main" xmlns="" id="{0250629A-73E1-4B37-AEB3-26E5406B5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878889"/>
            <a:ext cx="3933820" cy="401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6858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zh-CN" b="1" u="sng" dirty="0">
                <a:latin typeface="Corbel" panose="020B0503020204020204" pitchFamily="34" charset="0"/>
                <a:ea typeface="SimSun" panose="02010600030101010101" pitchFamily="2" charset="-122"/>
              </a:rPr>
              <a:t>Subsidiary</a:t>
            </a:r>
          </a:p>
          <a:p>
            <a:pPr marL="0" indent="0" algn="ctr" eaLnBrk="1" hangingPunct="1">
              <a:buNone/>
            </a:pPr>
            <a:r>
              <a:rPr lang="en-US" altLang="zh-CN" sz="2400" b="1" dirty="0">
                <a:solidFill>
                  <a:srgbClr val="FFFF00"/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Maldives</a:t>
            </a:r>
          </a:p>
          <a:p>
            <a:pPr marL="0" indent="0" algn="ctr" eaLnBrk="1" hangingPunct="1">
              <a:buNone/>
            </a:pPr>
            <a:endParaRPr lang="en-US" altLang="zh-CN" sz="200" b="1" u="sng" dirty="0">
              <a:latin typeface="Corbel" panose="020B0503020204020204" pitchFamily="34" charset="0"/>
              <a:ea typeface="SimSun" panose="02010600030101010101" pitchFamily="2" charset="-122"/>
            </a:endParaRPr>
          </a:p>
          <a:p>
            <a:pPr marL="0" indent="0" algn="ctr" eaLnBrk="1" hangingPunct="1">
              <a:buNone/>
            </a:pPr>
            <a:r>
              <a:rPr lang="en-US" altLang="zh-CN" b="1" u="sng" dirty="0">
                <a:latin typeface="Corbel" panose="020B0503020204020204" pitchFamily="34" charset="0"/>
                <a:ea typeface="SimSun" panose="02010600030101010101" pitchFamily="2" charset="-122"/>
              </a:rPr>
              <a:t>Associate</a:t>
            </a:r>
          </a:p>
          <a:p>
            <a:pPr marL="0" indent="0" algn="ctr" eaLnBrk="1" hangingPunct="1">
              <a:buNone/>
            </a:pPr>
            <a:r>
              <a:rPr lang="en-US" altLang="zh-CN" sz="2400" b="1" dirty="0">
                <a:solidFill>
                  <a:srgbClr val="66FF66"/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Nepal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A431345-E2E3-4206-80DE-A9850A3D3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1340"/>
            <a:ext cx="3935412" cy="19059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Overseas</a:t>
            </a:r>
            <a:r>
              <a:rPr lang="en-US" altLang="zh-CN" sz="6000" b="1" dirty="0">
                <a:ea typeface="SimSun" panose="02010600030101010101" pitchFamily="2" charset="-122"/>
                <a:sym typeface="Open Sans" panose="020B0606030504020204" pitchFamily="34" charset="0"/>
              </a:rPr>
              <a:t> Presence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6EEEC9C3-5900-4AB3-819F-777484C0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74560"/>
            <a:ext cx="3944937" cy="236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6858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zh-CN" b="1" u="sng" dirty="0">
                <a:latin typeface="Corbel" panose="020B0503020204020204" pitchFamily="34" charset="0"/>
                <a:ea typeface="SimSun" panose="02010600030101010101" pitchFamily="2" charset="-122"/>
              </a:rPr>
              <a:t>Strategic Alliance</a:t>
            </a:r>
          </a:p>
          <a:p>
            <a:pPr marL="0" indent="0" algn="ctr" eaLnBrk="1" hangingPunct="1">
              <a:buNone/>
            </a:pPr>
            <a:endParaRPr lang="en-US" altLang="zh-CN" sz="200" b="1" u="sng" dirty="0">
              <a:latin typeface="Corbel" panose="020B0503020204020204" pitchFamily="34" charset="0"/>
              <a:ea typeface="SimSun" panose="02010600030101010101" pitchFamily="2" charset="-122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Dubai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Bahrain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Qatar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Kuwait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Oman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Corbel" panose="020B0503020204020204" pitchFamily="34" charset="0"/>
                <a:ea typeface="SimSun" panose="02010600030101010101" pitchFamily="2" charset="-122"/>
              </a:rPr>
              <a:t>Mauritius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CF29DBC-9354-464C-BAB5-7D17F96FA6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9" t="9832" r="10942" b="33682"/>
          <a:stretch/>
        </p:blipFill>
        <p:spPr>
          <a:xfrm>
            <a:off x="4018527" y="0"/>
            <a:ext cx="8196649" cy="6885529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D05C163-5939-4D6E-AED7-0FCDC394774E}"/>
              </a:ext>
            </a:extLst>
          </p:cNvPr>
          <p:cNvCxnSpPr>
            <a:cxnSpLocks/>
            <a:endCxn id="33" idx="0"/>
          </p:cNvCxnSpPr>
          <p:nvPr/>
        </p:nvCxnSpPr>
        <p:spPr>
          <a:xfrm flipV="1">
            <a:off x="7146697" y="1879463"/>
            <a:ext cx="670042" cy="1307780"/>
          </a:xfrm>
          <a:prstGeom prst="lin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33" name="Rectangle: Single Corner Snipped 32">
            <a:extLst>
              <a:ext uri="{FF2B5EF4-FFF2-40B4-BE49-F238E27FC236}">
                <a16:creationId xmlns:a16="http://schemas.microsoft.com/office/drawing/2014/main" xmlns="" id="{4A3350F7-456C-4337-8E9C-BE8E7F61ED2A}"/>
              </a:ext>
            </a:extLst>
          </p:cNvPr>
          <p:cNvSpPr/>
          <p:nvPr/>
        </p:nvSpPr>
        <p:spPr>
          <a:xfrm flipH="1">
            <a:off x="7816739" y="1701466"/>
            <a:ext cx="1261902" cy="355994"/>
          </a:xfrm>
          <a:prstGeom prst="snip1Rect">
            <a:avLst>
              <a:gd name="adj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18288" rtlCol="0" anchor="b" anchorCtr="0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Dubai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412720DA-79BA-4847-8FB4-AC16BC13EA7F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6525528" y="3108717"/>
            <a:ext cx="317824" cy="7818"/>
          </a:xfrm>
          <a:prstGeom prst="lin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35" name="Rectangle: Single Corner Snipped 34">
            <a:extLst>
              <a:ext uri="{FF2B5EF4-FFF2-40B4-BE49-F238E27FC236}">
                <a16:creationId xmlns:a16="http://schemas.microsoft.com/office/drawing/2014/main" xmlns="" id="{A1D104A9-2D11-45F1-8DDE-14219763830D}"/>
              </a:ext>
            </a:extLst>
          </p:cNvPr>
          <p:cNvSpPr/>
          <p:nvPr/>
        </p:nvSpPr>
        <p:spPr>
          <a:xfrm>
            <a:off x="5167234" y="2932309"/>
            <a:ext cx="1358294" cy="368452"/>
          </a:xfrm>
          <a:prstGeom prst="snip1Rect">
            <a:avLst>
              <a:gd name="adj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18288" rtlCol="0" anchor="b" anchorCtr="0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Bahrain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EA301FD-C8E7-48A5-8157-39C1652EB306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6664708" y="3126723"/>
            <a:ext cx="236212" cy="1030181"/>
          </a:xfrm>
          <a:prstGeom prst="lin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37" name="Rectangle: Single Corner Snipped 36">
            <a:extLst>
              <a:ext uri="{FF2B5EF4-FFF2-40B4-BE49-F238E27FC236}">
                <a16:creationId xmlns:a16="http://schemas.microsoft.com/office/drawing/2014/main" xmlns="" id="{AF7B7AED-6B20-4E55-9518-6B3CB4684423}"/>
              </a:ext>
            </a:extLst>
          </p:cNvPr>
          <p:cNvSpPr/>
          <p:nvPr/>
        </p:nvSpPr>
        <p:spPr>
          <a:xfrm>
            <a:off x="5306413" y="3972678"/>
            <a:ext cx="1358295" cy="368452"/>
          </a:xfrm>
          <a:prstGeom prst="snip1Rect">
            <a:avLst>
              <a:gd name="adj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18288" rtlCol="0" anchor="b" anchorCtr="0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Qatar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EA6CC54-38CD-4906-A1E0-3291C8E98352}"/>
              </a:ext>
            </a:extLst>
          </p:cNvPr>
          <p:cNvCxnSpPr>
            <a:cxnSpLocks/>
            <a:endCxn id="39" idx="0"/>
          </p:cNvCxnSpPr>
          <p:nvPr/>
        </p:nvCxnSpPr>
        <p:spPr>
          <a:xfrm flipH="1" flipV="1">
            <a:off x="6594897" y="1772374"/>
            <a:ext cx="137920" cy="1062004"/>
          </a:xfrm>
          <a:prstGeom prst="lin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39" name="Rectangle: Single Corner Snipped 38">
            <a:extLst>
              <a:ext uri="{FF2B5EF4-FFF2-40B4-BE49-F238E27FC236}">
                <a16:creationId xmlns:a16="http://schemas.microsoft.com/office/drawing/2014/main" xmlns="" id="{15861899-8B6B-461E-A710-B9FBF2B3C9EF}"/>
              </a:ext>
            </a:extLst>
          </p:cNvPr>
          <p:cNvSpPr/>
          <p:nvPr/>
        </p:nvSpPr>
        <p:spPr>
          <a:xfrm>
            <a:off x="5241072" y="1605034"/>
            <a:ext cx="1353825" cy="334680"/>
          </a:xfrm>
          <a:prstGeom prst="snip1Rect">
            <a:avLst>
              <a:gd name="adj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18288" rtlCol="0" anchor="b" anchorCtr="0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Kuwait	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8FCE1B74-8FB0-499A-95BB-547A1ED91138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7304399" y="3487548"/>
            <a:ext cx="803337" cy="247047"/>
          </a:xfrm>
          <a:prstGeom prst="lin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41" name="Rectangle: Single Corner Snipped 40">
            <a:extLst>
              <a:ext uri="{FF2B5EF4-FFF2-40B4-BE49-F238E27FC236}">
                <a16:creationId xmlns:a16="http://schemas.microsoft.com/office/drawing/2014/main" xmlns="" id="{10BA9677-C9E5-4D17-BF4D-28C898C686CD}"/>
              </a:ext>
            </a:extLst>
          </p:cNvPr>
          <p:cNvSpPr/>
          <p:nvPr/>
        </p:nvSpPr>
        <p:spPr>
          <a:xfrm flipH="1">
            <a:off x="8107736" y="3556598"/>
            <a:ext cx="1446363" cy="355994"/>
          </a:xfrm>
          <a:prstGeom prst="snip1Rect">
            <a:avLst>
              <a:gd name="adj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18288" rtlCol="0" anchor="b" anchorCtr="0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Oman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2A7CBA37-EA2A-4027-B857-E12BE2DCE301}"/>
              </a:ext>
            </a:extLst>
          </p:cNvPr>
          <p:cNvCxnSpPr>
            <a:cxnSpLocks/>
            <a:endCxn id="43" idx="0"/>
          </p:cNvCxnSpPr>
          <p:nvPr/>
        </p:nvCxnSpPr>
        <p:spPr>
          <a:xfrm flipV="1">
            <a:off x="7270115" y="5698120"/>
            <a:ext cx="939983" cy="486936"/>
          </a:xfrm>
          <a:prstGeom prst="lin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43" name="Rectangle: Single Corner Snipped 42">
            <a:extLst>
              <a:ext uri="{FF2B5EF4-FFF2-40B4-BE49-F238E27FC236}">
                <a16:creationId xmlns:a16="http://schemas.microsoft.com/office/drawing/2014/main" xmlns="" id="{0DA5C5C0-0749-4B8B-85C0-E6A906C01A6D}"/>
              </a:ext>
            </a:extLst>
          </p:cNvPr>
          <p:cNvSpPr/>
          <p:nvPr/>
        </p:nvSpPr>
        <p:spPr>
          <a:xfrm flipH="1">
            <a:off x="8210098" y="5505841"/>
            <a:ext cx="1593076" cy="384558"/>
          </a:xfrm>
          <a:prstGeom prst="snip1Rect">
            <a:avLst>
              <a:gd name="adj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18288" rtlCol="0" anchor="b" anchorCtr="0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Mauritius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E7AD80D6-917A-48B8-AF8D-942F02DAE897}"/>
              </a:ext>
            </a:extLst>
          </p:cNvPr>
          <p:cNvCxnSpPr>
            <a:cxnSpLocks/>
            <a:endCxn id="45" idx="0"/>
          </p:cNvCxnSpPr>
          <p:nvPr/>
        </p:nvCxnSpPr>
        <p:spPr>
          <a:xfrm flipV="1">
            <a:off x="8957755" y="2576315"/>
            <a:ext cx="989566" cy="355994"/>
          </a:xfrm>
          <a:prstGeom prst="lin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45" name="Rectangle: Single Corner Snipped 44">
            <a:extLst>
              <a:ext uri="{FF2B5EF4-FFF2-40B4-BE49-F238E27FC236}">
                <a16:creationId xmlns:a16="http://schemas.microsoft.com/office/drawing/2014/main" xmlns="" id="{83351D29-49E5-4014-97EA-94ECDE49710B}"/>
              </a:ext>
            </a:extLst>
          </p:cNvPr>
          <p:cNvSpPr/>
          <p:nvPr/>
        </p:nvSpPr>
        <p:spPr>
          <a:xfrm flipH="1">
            <a:off x="9947321" y="2408975"/>
            <a:ext cx="1382318" cy="334680"/>
          </a:xfrm>
          <a:prstGeom prst="snip1Rect">
            <a:avLst>
              <a:gd name="adj" fmla="val 50000"/>
            </a:avLst>
          </a:prstGeom>
          <a:solidFill>
            <a:srgbClr val="66FF66"/>
          </a:solidFill>
          <a:ln w="19050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18288" rtlCol="0" anchor="b" anchorCtr="0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Nepal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42A3A0FF-0A9D-49EC-BCBA-C675C039C363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8210098" y="4581001"/>
            <a:ext cx="868543" cy="143868"/>
          </a:xfrm>
          <a:prstGeom prst="lin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47" name="Rectangle: Single Corner Snipped 46">
            <a:extLst>
              <a:ext uri="{FF2B5EF4-FFF2-40B4-BE49-F238E27FC236}">
                <a16:creationId xmlns:a16="http://schemas.microsoft.com/office/drawing/2014/main" xmlns="" id="{0C27EA2E-4783-4B68-B74A-782A7D835386}"/>
              </a:ext>
            </a:extLst>
          </p:cNvPr>
          <p:cNvSpPr/>
          <p:nvPr/>
        </p:nvSpPr>
        <p:spPr>
          <a:xfrm flipH="1">
            <a:off x="9078641" y="4546872"/>
            <a:ext cx="1446363" cy="355994"/>
          </a:xfrm>
          <a:prstGeom prst="snip1Rect">
            <a:avLst>
              <a:gd name="adj" fmla="val 50000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18288" rtlCol="0" anchor="b" anchorCtr="0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Maldives</a:t>
            </a:r>
          </a:p>
        </p:txBody>
      </p:sp>
    </p:spTree>
    <p:extLst>
      <p:ext uri="{BB962C8B-B14F-4D97-AF65-F5344CB8AC3E}">
        <p14:creationId xmlns:p14="http://schemas.microsoft.com/office/powerpoint/2010/main" val="3789419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255 L -0.00781 -0.3219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25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5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50"/>
                            </p:stCondLst>
                            <p:childTnLst>
                              <p:par>
                                <p:cTn id="1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25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00"/>
                            </p:stCondLst>
                            <p:childTnLst>
                              <p:par>
                                <p:cTn id="1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5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5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2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5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5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7" dur="1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10" grpId="0" build="allAtOnce"/>
      <p:bldP spid="33" grpId="0" uiExpand="1" build="p" animBg="1" autoUpdateAnimBg="0"/>
      <p:bldP spid="33" grpId="1" uiExpand="1" build="allAtOnce" animBg="1"/>
      <p:bldP spid="35" grpId="0" uiExpand="1" build="p" animBg="1" autoUpdateAnimBg="0"/>
      <p:bldP spid="35" grpId="1" uiExpand="1" build="allAtOnce" animBg="1"/>
      <p:bldP spid="37" grpId="0" uiExpand="1" build="p" animBg="1" autoUpdateAnimBg="0"/>
      <p:bldP spid="37" grpId="1" uiExpand="1" build="allAtOnce" animBg="1"/>
      <p:bldP spid="39" grpId="0" uiExpand="1" build="p" animBg="1" autoUpdateAnimBg="0"/>
      <p:bldP spid="39" grpId="1" uiExpand="1" build="allAtOnce" animBg="1"/>
      <p:bldP spid="41" grpId="0" uiExpand="1" build="p" animBg="1" autoUpdateAnimBg="0"/>
      <p:bldP spid="41" grpId="1" uiExpand="1" build="allAtOnce" animBg="1"/>
      <p:bldP spid="43" grpId="0" uiExpand="1" build="p" animBg="1" autoUpdateAnimBg="0"/>
      <p:bldP spid="43" grpId="1" uiExpand="1" build="allAtOnce" animBg="1"/>
      <p:bldP spid="45" grpId="0" uiExpand="1" build="p" animBg="1" autoUpdateAnimBg="0"/>
      <p:bldP spid="45" grpId="1" uiExpand="1" build="allAtOnce" animBg="1"/>
      <p:bldP spid="47" grpId="0" uiExpand="1" build="p" animBg="1" autoUpdateAnimBg="0"/>
      <p:bldP spid="47" grpId="1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2393123-85DB-4822-A59B-2D038FF60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669" y="137160"/>
            <a:ext cx="74295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1pPr>
            <a:lvl2pPr marL="6858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2pPr>
            <a:lvl3pPr marL="11430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3pPr>
            <a:lvl4pPr marL="16002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4pPr>
            <a:lvl5pPr marL="20574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5pPr>
            <a:lvl6pPr marL="25146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6pPr>
            <a:lvl7pPr marL="29718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7pPr>
            <a:lvl8pPr marL="34290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8pPr>
            <a:lvl9pPr marL="38862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0"/>
                <a:cs typeface="等线" charset="0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zh-CN" sz="4400" b="1" dirty="0">
                <a:latin typeface="Corbel" panose="020B050302020402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 NETWORK PARTNER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latin typeface="Corbel" panose="020B050302020402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       AIG – </a:t>
            </a:r>
            <a:r>
              <a:rPr lang="en-US" altLang="zh-CN" sz="3200" dirty="0">
                <a:latin typeface="Corbel" panose="020B050302020402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American Insurance Group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endParaRPr lang="en-US" altLang="zh-CN" sz="1000" dirty="0">
              <a:latin typeface="Corbel" panose="020B0503020204020204" pitchFamily="34" charset="0"/>
              <a:ea typeface="Microsoft Himalaya" panose="01010100010101010101" pitchFamily="2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zh-CN" sz="4400" b="1" dirty="0">
                <a:latin typeface="Corbel" panose="020B050302020402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 REINSURANCE PARTNERS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zh-CN" sz="1100" b="1" dirty="0">
              <a:latin typeface="Corbel" panose="020B0503020204020204" pitchFamily="34" charset="0"/>
              <a:ea typeface="Microsoft Himalaya" panose="01010100010101010101" pitchFamily="2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zh-CN" sz="1100" dirty="0">
              <a:latin typeface="Corbel" panose="020B0503020204020204" pitchFamily="34" charset="0"/>
              <a:ea typeface="Microsoft Himalaya" panose="01010100010101010101" pitchFamily="2" charset="0"/>
              <a:cs typeface="Calibri" panose="020F0502020204030204" pitchFamily="34" charset="0"/>
            </a:endParaRPr>
          </a:p>
          <a:p>
            <a:pPr marL="914400" indent="-514350" eaLnBrk="1" hangingPunct="1">
              <a:lnSpc>
                <a:spcPts val="3600"/>
              </a:lnSpc>
              <a:spcBef>
                <a:spcPts val="0"/>
              </a:spcBef>
              <a:buSzPct val="72000"/>
              <a:buFont typeface="Courier New" panose="02070309020205020404" pitchFamily="49" charset="0"/>
              <a:buChar char="o"/>
              <a:tabLst>
                <a:tab pos="4171950" algn="l"/>
              </a:tabLst>
              <a:defRPr/>
            </a:pPr>
            <a:r>
              <a:rPr lang="en-US" altLang="zh-CN" sz="4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Swiss RE		</a:t>
            </a:r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Switzerland</a:t>
            </a:r>
            <a:r>
              <a:rPr lang="en-US" altLang="zh-CN" sz="4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          </a:t>
            </a:r>
          </a:p>
          <a:p>
            <a:pPr marL="914400" indent="-514350" eaLnBrk="1" hangingPunct="1">
              <a:lnSpc>
                <a:spcPts val="3600"/>
              </a:lnSpc>
              <a:spcBef>
                <a:spcPts val="0"/>
              </a:spcBef>
              <a:buSzPct val="72000"/>
              <a:buFont typeface="Courier New" panose="02070309020205020404" pitchFamily="49" charset="0"/>
              <a:buChar char="o"/>
              <a:tabLst>
                <a:tab pos="4171950" algn="l"/>
              </a:tabLst>
              <a:defRPr/>
            </a:pPr>
            <a:r>
              <a:rPr lang="en-US" altLang="zh-CN" sz="4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Munich RE		</a:t>
            </a:r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Germany</a:t>
            </a:r>
          </a:p>
          <a:p>
            <a:pPr marL="914400" indent="-514350" eaLnBrk="1" hangingPunct="1">
              <a:lnSpc>
                <a:spcPts val="3600"/>
              </a:lnSpc>
              <a:spcBef>
                <a:spcPts val="0"/>
              </a:spcBef>
              <a:buSzPct val="72000"/>
              <a:buFont typeface="Courier New" panose="02070309020205020404" pitchFamily="49" charset="0"/>
              <a:buChar char="o"/>
              <a:tabLst>
                <a:tab pos="4171950" algn="l"/>
              </a:tabLst>
              <a:defRPr/>
            </a:pPr>
            <a:r>
              <a:rPr lang="en-US" altLang="zh-CN" sz="4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Hannover RE       		</a:t>
            </a:r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Germany</a:t>
            </a:r>
          </a:p>
          <a:p>
            <a:pPr marL="914400" indent="-514350" eaLnBrk="1" hangingPunct="1">
              <a:lnSpc>
                <a:spcPts val="3600"/>
              </a:lnSpc>
              <a:spcBef>
                <a:spcPts val="0"/>
              </a:spcBef>
              <a:buSzPct val="72000"/>
              <a:buFont typeface="Courier New" panose="02070309020205020404" pitchFamily="49" charset="0"/>
              <a:buChar char="o"/>
              <a:tabLst>
                <a:tab pos="4171950" algn="l"/>
              </a:tabLst>
              <a:defRPr/>
            </a:pPr>
            <a:r>
              <a:rPr lang="en-US" altLang="zh-CN" sz="4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SCORE RE	</a:t>
            </a:r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France</a:t>
            </a:r>
          </a:p>
          <a:p>
            <a:pPr marL="914400" indent="-514350" eaLnBrk="1" hangingPunct="1">
              <a:lnSpc>
                <a:spcPts val="3600"/>
              </a:lnSpc>
              <a:spcBef>
                <a:spcPts val="0"/>
              </a:spcBef>
              <a:buSzPct val="72000"/>
              <a:buFont typeface="Courier New" panose="02070309020205020404" pitchFamily="49" charset="0"/>
              <a:buChar char="o"/>
              <a:tabLst>
                <a:tab pos="4171950" algn="l"/>
              </a:tabLst>
              <a:defRPr/>
            </a:pPr>
            <a:r>
              <a:rPr lang="en-US" altLang="zh-CN" sz="4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Toa RE                 	</a:t>
            </a:r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Japan</a:t>
            </a:r>
          </a:p>
          <a:p>
            <a:pPr marL="914400" indent="-514350" eaLnBrk="1" hangingPunct="1">
              <a:lnSpc>
                <a:spcPts val="3600"/>
              </a:lnSpc>
              <a:spcBef>
                <a:spcPts val="0"/>
              </a:spcBef>
              <a:buSzPct val="72000"/>
              <a:buFont typeface="Courier New" panose="02070309020205020404" pitchFamily="49" charset="0"/>
              <a:buChar char="o"/>
              <a:tabLst>
                <a:tab pos="4171950" algn="l"/>
              </a:tabLst>
              <a:defRPr/>
            </a:pPr>
            <a:r>
              <a:rPr lang="en-US" altLang="zh-CN" sz="4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Lloyds of London 	</a:t>
            </a:r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UK</a:t>
            </a:r>
          </a:p>
          <a:p>
            <a:pPr marL="914400" indent="-514350" eaLnBrk="1" hangingPunct="1">
              <a:lnSpc>
                <a:spcPts val="3600"/>
              </a:lnSpc>
              <a:spcBef>
                <a:spcPts val="0"/>
              </a:spcBef>
              <a:buSzPct val="72000"/>
              <a:buFont typeface="Courier New" panose="02070309020205020404" pitchFamily="49" charset="0"/>
              <a:buChar char="o"/>
              <a:tabLst>
                <a:tab pos="4171950" algn="l"/>
              </a:tabLst>
              <a:defRPr/>
            </a:pPr>
            <a:r>
              <a:rPr lang="en-US" altLang="zh-CN" sz="4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China RE              	</a:t>
            </a:r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China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xmlns="" id="{189BE051-FD6B-49B7-84AB-5F26F6B69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0"/>
            <a:ext cx="81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E5D3300-A542-4452-AA3C-44F0A48FF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0"/>
            <a:ext cx="3935412" cy="686911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  <a:gs pos="100000">
                <a:srgbClr val="832B2B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6000" b="1" dirty="0"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7C1BA75F-EE99-4DAD-B988-F2B3EB9BD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70" y="5647842"/>
            <a:ext cx="1125855" cy="112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xmlns="" id="{EDA01738-E71E-43F5-9461-43046C689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2628900"/>
            <a:ext cx="3935412" cy="13020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REINSURANCE</a:t>
            </a:r>
            <a:endParaRPr lang="en-US" altLang="zh-CN" sz="4800" b="1" dirty="0"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25A64291-BC61-4612-80DC-052E4C328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37" y="1366174"/>
            <a:ext cx="868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6858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defTabSz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marL="400050" indent="-400050" eaLnBrk="1" hangingPunct="1">
              <a:lnSpc>
                <a:spcPts val="3500"/>
              </a:lnSpc>
              <a:spcBef>
                <a:spcPts val="0"/>
              </a:spcBef>
              <a:buSzPct val="78000"/>
              <a:buFont typeface="Wingdings" panose="05000000000000000000" pitchFamily="2" charset="2"/>
              <a:buChar char="Ø"/>
            </a:pPr>
            <a:r>
              <a:rPr lang="en-US" altLang="zh-CN" b="1" dirty="0">
                <a:ea typeface="Microsoft Himalaya" panose="01010100010101010101" pitchFamily="2" charset="0"/>
                <a:cs typeface="Calibri" panose="020F0502020204030204" pitchFamily="34" charset="0"/>
              </a:rPr>
              <a:t>Original Registration: 1939 as Ceylon Insurance Company. Sri Lankas #1 Insurance Company</a:t>
            </a:r>
          </a:p>
          <a:p>
            <a:pPr marL="400050" indent="-400050" eaLnBrk="1" hangingPunct="1">
              <a:lnSpc>
                <a:spcPts val="3500"/>
              </a:lnSpc>
              <a:spcBef>
                <a:spcPts val="0"/>
              </a:spcBef>
              <a:buSzPct val="78000"/>
              <a:buFont typeface="Wingdings" panose="05000000000000000000" pitchFamily="2" charset="2"/>
              <a:buChar char="Ø"/>
            </a:pPr>
            <a:endParaRPr lang="en-US" altLang="zh-CN" b="1" dirty="0">
              <a:ea typeface="Microsoft Himalaya" panose="01010100010101010101" pitchFamily="2" charset="0"/>
              <a:cs typeface="Calibri" panose="020F0502020204030204" pitchFamily="34" charset="0"/>
            </a:endParaRPr>
          </a:p>
          <a:p>
            <a:pPr marL="400050" indent="-400050" eaLnBrk="1" hangingPunct="1">
              <a:lnSpc>
                <a:spcPts val="3500"/>
              </a:lnSpc>
              <a:spcBef>
                <a:spcPts val="0"/>
              </a:spcBef>
              <a:buSzPct val="78000"/>
              <a:buFont typeface="Wingdings" panose="05000000000000000000" pitchFamily="2" charset="2"/>
              <a:buChar char="Ø"/>
            </a:pPr>
            <a:r>
              <a:rPr lang="en-US" altLang="zh-CN" b="1" dirty="0">
                <a:ea typeface="Microsoft Himalaya" panose="01010100010101010101" pitchFamily="2" charset="0"/>
                <a:cs typeface="Calibri" panose="020F0502020204030204" pitchFamily="34" charset="0"/>
              </a:rPr>
              <a:t>Market leader for the insurance industry for past 8 years</a:t>
            </a:r>
          </a:p>
          <a:p>
            <a:pPr marL="400050" indent="-400050" eaLnBrk="1" hangingPunct="1">
              <a:lnSpc>
                <a:spcPts val="3500"/>
              </a:lnSpc>
              <a:spcBef>
                <a:spcPts val="0"/>
              </a:spcBef>
              <a:buSzPct val="78000"/>
              <a:buFont typeface="Wingdings" panose="05000000000000000000" pitchFamily="2" charset="2"/>
              <a:buChar char="Ø"/>
            </a:pPr>
            <a:endParaRPr lang="en-US" altLang="zh-CN" b="1" dirty="0">
              <a:ea typeface="Microsoft Himalaya" panose="01010100010101010101" pitchFamily="2" charset="0"/>
              <a:cs typeface="Calibri" panose="020F0502020204030204" pitchFamily="34" charset="0"/>
            </a:endParaRPr>
          </a:p>
          <a:p>
            <a:pPr marL="400050" indent="-400050" eaLnBrk="1" hangingPunct="1">
              <a:lnSpc>
                <a:spcPts val="3500"/>
              </a:lnSpc>
              <a:spcBef>
                <a:spcPts val="0"/>
              </a:spcBef>
              <a:buSzPct val="78000"/>
              <a:buFont typeface="Wingdings" panose="05000000000000000000" pitchFamily="2" charset="2"/>
              <a:buChar char="Ø"/>
            </a:pPr>
            <a:r>
              <a:rPr lang="en-US" altLang="zh-CN" b="1" dirty="0" err="1">
                <a:ea typeface="Microsoft Himalaya" panose="01010100010101010101" pitchFamily="2" charset="0"/>
                <a:cs typeface="Calibri" panose="020F0502020204030204" pitchFamily="34" charset="0"/>
              </a:rPr>
              <a:t>Ceylinco</a:t>
            </a:r>
            <a:r>
              <a:rPr lang="en-US" altLang="zh-CN" b="1" dirty="0">
                <a:ea typeface="Microsoft Himalaya" panose="01010100010101010101" pitchFamily="2" charset="0"/>
                <a:cs typeface="Calibri" panose="020F0502020204030204" pitchFamily="34" charset="0"/>
              </a:rPr>
              <a:t> Insurance possesses the largest insurance network in the country</a:t>
            </a:r>
          </a:p>
          <a:p>
            <a:pPr marL="400050" indent="-400050" eaLnBrk="1" hangingPunct="1">
              <a:lnSpc>
                <a:spcPts val="3500"/>
              </a:lnSpc>
              <a:spcBef>
                <a:spcPts val="0"/>
              </a:spcBef>
              <a:buSzPct val="78000"/>
              <a:buFont typeface="Wingdings" panose="05000000000000000000" pitchFamily="2" charset="2"/>
              <a:buChar char="Ø"/>
            </a:pPr>
            <a:endParaRPr lang="en-US" altLang="zh-CN" b="1" dirty="0">
              <a:ea typeface="Microsoft Himalaya" panose="01010100010101010101" pitchFamily="2" charset="0"/>
              <a:cs typeface="Calibri" panose="020F0502020204030204" pitchFamily="34" charset="0"/>
            </a:endParaRPr>
          </a:p>
          <a:p>
            <a:pPr marL="400050" indent="-400050" eaLnBrk="1" hangingPunct="1">
              <a:lnSpc>
                <a:spcPts val="3500"/>
              </a:lnSpc>
              <a:spcBef>
                <a:spcPts val="0"/>
              </a:spcBef>
              <a:buSzPct val="78000"/>
              <a:buFont typeface="Wingdings" panose="05000000000000000000" pitchFamily="2" charset="2"/>
              <a:buChar char="Ø"/>
            </a:pPr>
            <a:r>
              <a:rPr lang="en-US" altLang="zh-CN" b="1" dirty="0">
                <a:ea typeface="Microsoft Himalaya" panose="01010100010101010101" pitchFamily="2" charset="0"/>
                <a:cs typeface="Calibri" panose="020F0502020204030204" pitchFamily="34" charset="0"/>
              </a:rPr>
              <a:t>We have a team of Engineers/Assessors located island wide working round the clock ready to attend to any emergency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7839EE1-3A8A-497C-BD26-4FA814C69ADA}"/>
              </a:ext>
            </a:extLst>
          </p:cNvPr>
          <p:cNvCxnSpPr/>
          <p:nvPr/>
        </p:nvCxnSpPr>
        <p:spPr bwMode="auto">
          <a:xfrm flipH="1">
            <a:off x="3394841" y="1280481"/>
            <a:ext cx="0" cy="55778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7FB2E2B-880E-43F0-B121-288E5E110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897380"/>
            <a:ext cx="3287075" cy="4137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sym typeface="Open Sans" panose="020B0606030504020204" pitchFamily="34" charset="0"/>
              </a:rPr>
              <a:t>Registered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sym typeface="Open Sans" panose="020B0606030504020204" pitchFamily="34" charset="0"/>
              </a:rPr>
              <a:t>No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SimSun" panose="02010600030101010101" pitchFamily="2" charset="-122"/>
                <a:sym typeface="Open Sans" panose="020B0606030504020204" pitchFamily="34" charset="0"/>
              </a:rPr>
              <a:t>1</a:t>
            </a:r>
            <a:endParaRPr lang="en-US" altLang="zh-C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9C57620-210E-4B52-A19C-D67BED1F6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4438"/>
            <a:ext cx="12192000" cy="66044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chemeClr val="bg1"/>
              </a:solidFill>
              <a:latin typeface="Open Sans" panose="020B0606030504020204" pitchFamily="34" charset="0"/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F115708-A9AB-477C-91B5-8AB6C94D5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2144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  <a:gs pos="100000">
                <a:srgbClr val="832B2B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b="1" dirty="0">
              <a:solidFill>
                <a:schemeClr val="bg1"/>
              </a:solidFill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A96C3E09-BA4A-41B4-A0DE-EE2C178F9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60" y="84138"/>
            <a:ext cx="10699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234C554E-9B9D-4F5C-B014-FD43D9B5F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43" y="15683"/>
            <a:ext cx="10386657" cy="12144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000" b="1" dirty="0">
                <a:solidFill>
                  <a:schemeClr val="bg1"/>
                </a:solidFill>
                <a:ea typeface="SimSun" panose="02010600030101010101" pitchFamily="2" charset="-122"/>
                <a:sym typeface="Open Sans" panose="020B0606030504020204" pitchFamily="34" charset="0"/>
              </a:rPr>
              <a:t>CEYLINCO</a:t>
            </a:r>
            <a:r>
              <a:rPr lang="en-US" altLang="zh-CN" sz="6000" b="1" dirty="0">
                <a:ea typeface="SimSun" panose="02010600030101010101" pitchFamily="2" charset="-122"/>
                <a:sym typeface="Open Sans" panose="020B0606030504020204" pitchFamily="34" charset="0"/>
              </a:rPr>
              <a:t> INSURANCE FACTS:</a:t>
            </a:r>
            <a:endParaRPr lang="en-US" altLang="zh-CN" sz="6000" b="1" dirty="0">
              <a:solidFill>
                <a:schemeClr val="bg1"/>
              </a:solidFill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54EEE0D-138B-4A0D-9058-35A780421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" y="1886271"/>
            <a:ext cx="3287075" cy="4137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sym typeface="Open Sans" panose="020B0606030504020204" pitchFamily="34" charset="0"/>
              </a:rPr>
              <a:t>Market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sym typeface="Open Sans" panose="020B0606030504020204" pitchFamily="34" charset="0"/>
              </a:rPr>
              <a:t>No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SimSun" panose="02010600030101010101" pitchFamily="2" charset="-122"/>
                <a:sym typeface="Open Sans" panose="020B0606030504020204" pitchFamily="34" charset="0"/>
              </a:rPr>
              <a:t>1</a:t>
            </a:r>
            <a:endParaRPr lang="en-US" altLang="zh-C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ED507E9-B8DF-4693-98B1-2ABAE5086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58" y="1567183"/>
            <a:ext cx="3287075" cy="4137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3000509000000000000" pitchFamily="65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sym typeface="Open Sans" panose="020B0606030504020204" pitchFamily="34" charset="0"/>
              </a:rPr>
              <a:t>LARGEST NETWORK</a:t>
            </a:r>
            <a:endParaRPr lang="en-US" altLang="zh-CN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  <a:ea typeface="SimSun" panose="02010600030101010101" pitchFamily="2" charset="-122"/>
              <a:sym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2D2A11-F279-4DA1-BCA6-E8F15D8C2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33" b="96000" l="3444" r="97222">
                        <a14:foregroundMark x1="23000" y1="30667" x2="16000" y2="37667"/>
                        <a14:foregroundMark x1="47778" y1="20889" x2="46000" y2="31222"/>
                        <a14:foregroundMark x1="89444" y1="35889" x2="84333" y2="42333"/>
                        <a14:foregroundMark x1="54111" y1="49667" x2="55111" y2="43333"/>
                        <a14:foregroundMark x1="82111" y1="23222" x2="78000" y2="17000"/>
                        <a14:foregroundMark x1="41111" y1="71667" x2="40333" y2="71333"/>
                        <a14:foregroundMark x1="41667" y1="82333" x2="41667" y2="82333"/>
                        <a14:foregroundMark x1="44667" y1="83000" x2="44667" y2="83000"/>
                        <a14:foregroundMark x1="48778" y1="83889" x2="48778" y2="83889"/>
                        <a14:foregroundMark x1="52333" y1="83667" x2="52333" y2="83667"/>
                        <a14:foregroundMark x1="55333" y1="84000" x2="55333" y2="84000"/>
                        <a14:foregroundMark x1="58333" y1="82000" x2="58333" y2="82000"/>
                        <a14:foregroundMark x1="60667" y1="83556" x2="60667" y2="8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32" y="2034539"/>
            <a:ext cx="3371527" cy="33715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  <p:bldP spid="6148" grpId="1" build="p" autoUpdateAnimBg="0"/>
      <p:bldP spid="6148" grpId="2" build="p" autoUpdateAnimBg="0"/>
      <p:bldP spid="6148" grpId="3" build="p" autoUpdateAnimBg="0"/>
      <p:bldP spid="6148" grpId="4" build="p" autoUpdateAnimBg="0"/>
      <p:bldP spid="6148" grpId="5" build="p" autoUpdateAnimBg="0"/>
      <p:bldP spid="6148" grpId="6" build="p" autoUpdateAnimBg="0"/>
      <p:bldP spid="6148" grpId="7" build="p" autoUpdateAnimBg="0"/>
      <p:bldP spid="6148" grpId="8" build="p" autoUpdateAnimBg="0"/>
      <p:bldP spid="6148" grpId="9" build="p" autoUpdateAnimBg="0"/>
      <p:bldP spid="6148" grpId="10" build="p" autoUpdateAnimBg="0"/>
      <p:bldP spid="6148" grpId="11" build="p" autoUpdateAnimBg="0"/>
      <p:bldP spid="6148" grpId="12" build="p" autoUpdateAnimBg="0"/>
      <p:bldP spid="6148" grpId="13" build="p" autoUpdateAnimBg="0"/>
      <p:bldP spid="6148" grpId="14" build="p" autoUpdateAnimBg="0"/>
      <p:bldP spid="6148" grpId="15" build="p" autoUpdateAnimBg="0"/>
      <p:bldP spid="6148" grpId="16" build="p" autoUpdateAnimBg="0"/>
      <p:bldP spid="6148" grpId="17" build="p" autoUpdateAnimBg="0"/>
      <p:bldP spid="6148" grpId="18" build="p" autoUpdateAnimBg="0"/>
      <p:bldP spid="6148" grpId="19" build="p" autoUpdateAnimBg="0"/>
      <p:bldP spid="6148" grpId="20" build="p" autoUpdateAnimBg="0"/>
      <p:bldP spid="6148" grpId="21" build="p" autoUpdateAnimBg="0"/>
      <p:bldP spid="9" grpId="0"/>
      <p:bldP spid="9" grpId="1"/>
      <p:bldP spid="10" grpId="0" animBg="1"/>
      <p:bldP spid="11" grpId="0" animBg="1"/>
      <p:bldP spid="13" grpId="0"/>
      <p:bldP spid="14" grpId="0"/>
      <p:bldP spid="14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Theme">
      <a:majorFont>
        <a:latin typeface="Calibri Light"/>
        <a:ea typeface="等线 Light"/>
        <a:cs typeface="等线 Light"/>
      </a:majorFont>
      <a:minorFont>
        <a:latin typeface="Calibri"/>
        <a:ea typeface="等线"/>
        <a:cs typeface="等线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0BCDE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Pages>0</Pages>
  <Words>548</Words>
  <Characters>0</Characters>
  <Application>Microsoft Office PowerPoint</Application>
  <DocSecurity>0</DocSecurity>
  <PresentationFormat>Custom</PresentationFormat>
  <Lines>0</Lines>
  <Paragraphs>220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Lagapa, JM</cp:lastModifiedBy>
  <cp:revision>306</cp:revision>
  <cp:lastPrinted>2019-03-07T07:54:35Z</cp:lastPrinted>
  <dcterms:created xsi:type="dcterms:W3CDTF">2018-08-13T01:18:00Z</dcterms:created>
  <dcterms:modified xsi:type="dcterms:W3CDTF">2019-05-06T07:12:18Z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1033-9.1.0.4550</vt:lpwstr>
  </property>
</Properties>
</file>